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257" r:id="rId2"/>
    <p:sldId id="1770" r:id="rId3"/>
    <p:sldId id="1683" r:id="rId4"/>
    <p:sldId id="1682" r:id="rId5"/>
    <p:sldId id="1679" r:id="rId6"/>
    <p:sldId id="1769" r:id="rId7"/>
    <p:sldId id="1486" r:id="rId8"/>
    <p:sldId id="1727" r:id="rId9"/>
    <p:sldId id="1737" r:id="rId10"/>
    <p:sldId id="1722" r:id="rId11"/>
    <p:sldId id="1731" r:id="rId12"/>
    <p:sldId id="1732" r:id="rId13"/>
    <p:sldId id="1748" r:id="rId14"/>
    <p:sldId id="1749" r:id="rId15"/>
    <p:sldId id="1771" r:id="rId16"/>
    <p:sldId id="1772" r:id="rId17"/>
    <p:sldId id="1750" r:id="rId18"/>
    <p:sldId id="1751" r:id="rId19"/>
    <p:sldId id="1752" r:id="rId20"/>
    <p:sldId id="1753" r:id="rId21"/>
    <p:sldId id="1754" r:id="rId22"/>
    <p:sldId id="1755" r:id="rId23"/>
    <p:sldId id="1756" r:id="rId24"/>
    <p:sldId id="1757" r:id="rId25"/>
    <p:sldId id="1758" r:id="rId26"/>
    <p:sldId id="1759" r:id="rId27"/>
    <p:sldId id="1760" r:id="rId28"/>
    <p:sldId id="1733" r:id="rId29"/>
    <p:sldId id="1734" r:id="rId30"/>
    <p:sldId id="1747" r:id="rId31"/>
    <p:sldId id="1735" r:id="rId32"/>
    <p:sldId id="1736" r:id="rId33"/>
    <p:sldId id="1738" r:id="rId34"/>
    <p:sldId id="1739" r:id="rId35"/>
    <p:sldId id="1740" r:id="rId36"/>
    <p:sldId id="1741" r:id="rId37"/>
    <p:sldId id="1742" r:id="rId38"/>
    <p:sldId id="1743" r:id="rId39"/>
    <p:sldId id="1744" r:id="rId40"/>
    <p:sldId id="1761" r:id="rId41"/>
    <p:sldId id="1745" r:id="rId42"/>
    <p:sldId id="1762" r:id="rId43"/>
    <p:sldId id="1763" r:id="rId44"/>
    <p:sldId id="1764" r:id="rId45"/>
    <p:sldId id="1775" r:id="rId46"/>
    <p:sldId id="1773" r:id="rId47"/>
    <p:sldId id="1774" r:id="rId48"/>
    <p:sldId id="1766" r:id="rId49"/>
    <p:sldId id="1767" r:id="rId50"/>
    <p:sldId id="1765" r:id="rId51"/>
    <p:sldId id="1768" r:id="rId52"/>
    <p:sldId id="149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FFFF"/>
    <a:srgbClr val="CC9900"/>
    <a:srgbClr val="CCFF33"/>
    <a:srgbClr val="9966FF"/>
    <a:srgbClr val="CC6600"/>
    <a:srgbClr val="FF9900"/>
    <a:srgbClr val="99FF99"/>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4" autoAdjust="0"/>
    <p:restoredTop sz="83133" autoAdjust="0"/>
  </p:normalViewPr>
  <p:slideViewPr>
    <p:cSldViewPr snapToGrid="0">
      <p:cViewPr varScale="1">
        <p:scale>
          <a:sx n="92" d="100"/>
          <a:sy n="92" d="100"/>
        </p:scale>
        <p:origin x="-149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C1737-9B7C-4B5A-91CF-475BA97044A8}" type="datetimeFigureOut">
              <a:rPr lang="en-US" smtClean="0"/>
              <a:pPr/>
              <a:t>1/15/2014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BC2E10-22CB-42C8-9879-21136F4F7F9F}" type="slidenum">
              <a:rPr lang="en-US" smtClean="0"/>
              <a:pPr/>
              <a:t>‹#›</a:t>
            </a:fld>
            <a:endParaRPr lang="en-US" dirty="0"/>
          </a:p>
        </p:txBody>
      </p:sp>
    </p:spTree>
    <p:extLst>
      <p:ext uri="{BB962C8B-B14F-4D97-AF65-F5344CB8AC3E}">
        <p14:creationId xmlns:p14="http://schemas.microsoft.com/office/powerpoint/2010/main" val="45365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5D772E-B633-49D0-9B6F-19523F4E7A5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John Dobson died January 15, 2014 at the age of 98.  </a:t>
            </a:r>
            <a:r>
              <a:rPr lang="en-US" dirty="0" err="1" smtClean="0"/>
              <a:t>Halton</a:t>
            </a:r>
            <a:r>
              <a:rPr lang="en-US" dirty="0" smtClean="0"/>
              <a:t> Arp died December 28</a:t>
            </a:r>
            <a:r>
              <a:rPr lang="en-US" baseline="30000" dirty="0" smtClean="0"/>
              <a:t>th</a:t>
            </a:r>
            <a:r>
              <a:rPr lang="en-US" dirty="0" smtClean="0"/>
              <a:t>,</a:t>
            </a:r>
            <a:r>
              <a:rPr lang="en-US" baseline="0" dirty="0" smtClean="0"/>
              <a:t> 2013 at the age of 86.</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Mike Krauss and/or Bob </a:t>
            </a:r>
            <a:r>
              <a:rPr lang="en-US" dirty="0" err="1" smtClean="0"/>
              <a:t>Prokop</a:t>
            </a:r>
            <a:r>
              <a:rPr lang="en-US" dirty="0" smtClean="0"/>
              <a:t> run this slide</a:t>
            </a:r>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Mike Krauss and/or Bob </a:t>
            </a:r>
            <a:r>
              <a:rPr lang="en-US" dirty="0" err="1" smtClean="0"/>
              <a:t>Prokop</a:t>
            </a:r>
            <a:r>
              <a:rPr lang="en-US" dirty="0" smtClean="0"/>
              <a:t> run this slide</a:t>
            </a:r>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had some great speakers</a:t>
            </a:r>
            <a:r>
              <a:rPr lang="en-US" baseline="0" dirty="0" smtClean="0"/>
              <a:t> in 2013, including Jerry </a:t>
            </a:r>
            <a:r>
              <a:rPr lang="en-US" baseline="0" dirty="0" err="1" smtClean="0"/>
              <a:t>Bonnell</a:t>
            </a:r>
            <a:r>
              <a:rPr lang="en-US" baseline="0" dirty="0" smtClean="0"/>
              <a:t>, Indy </a:t>
            </a:r>
            <a:r>
              <a:rPr lang="en-US" baseline="0" dirty="0" err="1" smtClean="0"/>
              <a:t>Kochte</a:t>
            </a:r>
            <a:r>
              <a:rPr lang="en-US" baseline="0" dirty="0" smtClean="0"/>
              <a:t>, Dr. Jason </a:t>
            </a:r>
            <a:r>
              <a:rPr lang="en-US" baseline="0" dirty="0" err="1" smtClean="0"/>
              <a:t>Kalirai</a:t>
            </a:r>
            <a:r>
              <a:rPr lang="en-US" baseline="0" dirty="0" smtClean="0"/>
              <a:t>, and </a:t>
            </a:r>
            <a:r>
              <a:rPr lang="en-US" baseline="0" dirty="0" err="1" smtClean="0"/>
              <a:t>Zolt</a:t>
            </a:r>
            <a:r>
              <a:rPr lang="en-US" baseline="0" dirty="0" smtClean="0"/>
              <a:t> </a:t>
            </a:r>
            <a:r>
              <a:rPr lang="en-US" baseline="0" dirty="0" err="1" smtClean="0"/>
              <a:t>Levay</a:t>
            </a:r>
            <a:r>
              <a:rPr lang="en-US" baseline="0" dirty="0" smtClean="0"/>
              <a:t>.  This year, I’d like to have 6-8 guest speakers.  If anyone knows of a potentially good candidate, please let me know.</a:t>
            </a:r>
            <a:endParaRPr lang="en-US" dirty="0" smtClean="0"/>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2013 was the best year for Solar observing in a long time, and 2014 started out with one of the best sunspot</a:t>
            </a:r>
            <a:r>
              <a:rPr lang="en-US" baseline="0" dirty="0" smtClean="0"/>
              <a:t> groups in years.  Let’s hope it continues for a while longer.</a:t>
            </a:r>
            <a:endParaRPr lang="en-US" dirty="0" smtClean="0"/>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35</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will continue</a:t>
            </a:r>
            <a:r>
              <a:rPr lang="en-US" baseline="0" dirty="0" smtClean="0"/>
              <a:t> our partnership with the Robinson Nature center, as well as the </a:t>
            </a:r>
            <a:r>
              <a:rPr lang="en-US" baseline="0" dirty="0" err="1" smtClean="0"/>
              <a:t>HoCo</a:t>
            </a:r>
            <a:r>
              <a:rPr lang="en-US" baseline="0" dirty="0" smtClean="0"/>
              <a:t> public libraries, and we’ll have more opportunities for outreach because…</a:t>
            </a:r>
            <a:endParaRPr lang="en-US" dirty="0" smtClean="0"/>
          </a:p>
          <a:p>
            <a:r>
              <a:rPr lang="en-US" dirty="0" smtClean="0"/>
              <a:t>This all assumes we can actually get someone to volunteer to serve as Events Coordinator.</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know, I said this last year, but we’re much more confident about it this year, for reasons that Joel will share with you.  (Invite Joel up to share the big announcement).</a:t>
            </a:r>
            <a:endParaRPr lang="en-US" dirty="0" smtClean="0"/>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Paul S. Watson was a well-known area astronomer, and former curator of Astronomy at the Maryland Academy of Sciences. He was also a former director of the Maryland Academy of Science’s Davis Planetarium.</a:t>
            </a:r>
            <a:r>
              <a:rPr lang="en-US" sz="1200" kern="1200" baseline="0" dirty="0" smtClean="0">
                <a:solidFill>
                  <a:schemeClr val="tx1"/>
                </a:solidFill>
                <a:effectLst/>
                <a:latin typeface="+mn-lt"/>
                <a:ea typeface="+mn-ea"/>
                <a:cs typeface="+mn-cs"/>
              </a:rPr>
              <a:t>  He also taught </a:t>
            </a:r>
            <a:r>
              <a:rPr lang="en-US" sz="1200" kern="1200" dirty="0" smtClean="0">
                <a:solidFill>
                  <a:schemeClr val="tx1"/>
                </a:solidFill>
                <a:effectLst/>
                <a:latin typeface="+mn-lt"/>
                <a:ea typeface="+mn-ea"/>
                <a:cs typeface="+mn-cs"/>
              </a:rPr>
              <a:t>summer courses in astronomy at Morgan State and also at JHU. he gave planetarium lectures and  devoted a significant amount of time each year to generating a graphic timetable of the heavens.  Those used to be published in the December issues of Sky and Telescope.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devoted a significant amount of time each year to generating a graphic timetable of the heavens.  Those used to be published in the December issues of Sky and Telescope.</a:t>
            </a:r>
            <a:r>
              <a:rPr lang="en-US" dirty="0" smtClean="0">
                <a:effectLst/>
              </a:rPr>
              <a:t>  Shown here is the one from 1979.</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observatory was on the </a:t>
            </a:r>
            <a:r>
              <a:rPr lang="en-US" dirty="0" err="1" smtClean="0"/>
              <a:t>Magothy</a:t>
            </a:r>
            <a:r>
              <a:rPr lang="en-US" dirty="0" smtClean="0"/>
              <a:t> River</a:t>
            </a:r>
            <a:r>
              <a:rPr lang="en-US" baseline="0" dirty="0" smtClean="0"/>
              <a:t> in Anne Arundel county, just off of Black Hole Creek.</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It is a 12” f/5.86 Newtonian reflector on a custom built equatorial mount.  it was built by Joseph Woods, who owned a machine shop in Baltimore and fabricated the mounts, drives, tubes, etc. for two identical scopes.  Woods kept one and Watson had one.  For both of them I believe, they modified a silo dome with a slit to house the telescopes. The optics came from The </a:t>
            </a:r>
            <a:r>
              <a:rPr lang="en-US" sz="1200" kern="1200" dirty="0" err="1" smtClean="0">
                <a:solidFill>
                  <a:schemeClr val="tx1"/>
                </a:solidFill>
                <a:effectLst/>
                <a:latin typeface="+mn-lt"/>
                <a:ea typeface="+mn-ea"/>
                <a:cs typeface="+mn-cs"/>
              </a:rPr>
              <a:t>Fecker</a:t>
            </a:r>
            <a:r>
              <a:rPr lang="en-US" sz="1200" kern="1200" dirty="0" smtClean="0">
                <a:solidFill>
                  <a:schemeClr val="tx1"/>
                </a:solidFill>
                <a:effectLst/>
                <a:latin typeface="+mn-lt"/>
                <a:ea typeface="+mn-ea"/>
                <a:cs typeface="+mn-cs"/>
              </a:rPr>
              <a:t> Company in Pittsburgh.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Watson's telescope was in an observatory adjacent to his house on a bluff overlooking the </a:t>
            </a:r>
            <a:r>
              <a:rPr lang="en-US" sz="1200" kern="1200" dirty="0" err="1" smtClean="0">
                <a:solidFill>
                  <a:schemeClr val="tx1"/>
                </a:solidFill>
                <a:effectLst/>
                <a:latin typeface="+mn-lt"/>
                <a:ea typeface="+mn-ea"/>
                <a:cs typeface="+mn-cs"/>
              </a:rPr>
              <a:t>Magothy</a:t>
            </a:r>
            <a:r>
              <a:rPr lang="en-US" sz="1200" kern="1200" dirty="0" smtClean="0">
                <a:solidFill>
                  <a:schemeClr val="tx1"/>
                </a:solidFill>
                <a:effectLst/>
                <a:latin typeface="+mn-lt"/>
                <a:ea typeface="+mn-ea"/>
                <a:cs typeface="+mn-cs"/>
              </a:rPr>
              <a:t> River.  (And the creek behind his house was Black Hole Creek!)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Woods' telescope was (and may still be) in his house in Northwood in Baltimore near where Memorial Stadium was (and close to the intersection of Argonne and Loch Raven).  In the days when the skies there were still dark, he did astrophotography of nebulae and galaxies.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founding members of HAL were Dana </a:t>
            </a:r>
            <a:r>
              <a:rPr lang="en-US" dirty="0" err="1" smtClean="0"/>
              <a:t>Boltersdorf</a:t>
            </a:r>
            <a:r>
              <a:rPr lang="en-US" dirty="0" smtClean="0"/>
              <a:t>, Mike Hall, </a:t>
            </a:r>
            <a:r>
              <a:rPr lang="en-US" dirty="0" err="1" smtClean="0"/>
              <a:t>ZoAnn</a:t>
            </a:r>
            <a:r>
              <a:rPr lang="en-US" dirty="0" smtClean="0"/>
              <a:t> </a:t>
            </a:r>
            <a:r>
              <a:rPr lang="en-US" dirty="0" err="1" smtClean="0"/>
              <a:t>Lapinsky</a:t>
            </a:r>
            <a:r>
              <a:rPr lang="en-US" dirty="0" smtClean="0"/>
              <a:t>, Mary</a:t>
            </a:r>
            <a:r>
              <a:rPr lang="en-US" baseline="0" dirty="0" smtClean="0"/>
              <a:t> Kay </a:t>
            </a:r>
            <a:r>
              <a:rPr lang="en-US" baseline="0" dirty="0" err="1" smtClean="0"/>
              <a:t>Sigaty</a:t>
            </a:r>
            <a:r>
              <a:rPr lang="en-US" baseline="0" dirty="0" smtClean="0"/>
              <a:t>, and </a:t>
            </a:r>
            <a:r>
              <a:rPr lang="en-US" baseline="0" dirty="0" err="1" smtClean="0"/>
              <a:t>Malcom</a:t>
            </a:r>
            <a:r>
              <a:rPr lang="en-US" baseline="0" dirty="0" smtClean="0"/>
              <a:t> </a:t>
            </a:r>
            <a:r>
              <a:rPr lang="en-US" baseline="0" dirty="0" err="1" smtClean="0"/>
              <a:t>Willette</a:t>
            </a:r>
            <a:r>
              <a:rPr lang="en-US" baseline="0" dirty="0" smtClean="0"/>
              <a:t>.  When HAL was formed, it received the Watson scope as well as $2,144 that had been raised to restore the scope, with the express purpose of restoring the scope and providing it with a new and permanent home.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Tweak this text, and maybe include photos of the dome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Marc and Malcolm</a:t>
            </a:r>
            <a:r>
              <a:rPr lang="en-US" baseline="0" dirty="0" smtClean="0"/>
              <a:t> reassembling the mount in Marc’s basement</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focuser (4 inches!) and the finder scope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scope mounted on the EQ mount, without</a:t>
            </a:r>
            <a:r>
              <a:rPr lang="en-US" baseline="0" dirty="0" smtClean="0"/>
              <a:t> the mirror or mirror cell, and pointed towards </a:t>
            </a:r>
            <a:r>
              <a:rPr lang="en-US" baseline="0" smtClean="0"/>
              <a:t>the ground.</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that I don’t get the Pin until I’ve observed for 36 hours.</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 a picture</a:t>
            </a:r>
            <a:r>
              <a:rPr lang="en-US" baseline="0" dirty="0" smtClean="0"/>
              <a:t> of AR showing roughly where the observatory will be.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hours total, 2h </a:t>
            </a:r>
            <a:r>
              <a:rPr lang="en-US" dirty="0" err="1" smtClean="0"/>
              <a:t>lum</a:t>
            </a:r>
            <a:r>
              <a:rPr lang="en-US" dirty="0" smtClean="0"/>
              <a:t>, 1h each</a:t>
            </a:r>
            <a:r>
              <a:rPr lang="en-US" baseline="0" dirty="0" smtClean="0"/>
              <a:t> RGB, taken from New Mexico Skies with </a:t>
            </a:r>
            <a:r>
              <a:rPr lang="en-US" baseline="0" dirty="0" err="1" smtClean="0"/>
              <a:t>iTelescope.net</a:t>
            </a:r>
            <a:r>
              <a:rPr lang="en-US" baseline="0" dirty="0" smtClean="0"/>
              <a:t> T20, a Takahashi FSQ-106 with an SBIG STL-11000.</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10</a:t>
            </a:fld>
            <a:endParaRPr lang="en-US" dirty="0"/>
          </a:p>
        </p:txBody>
      </p:sp>
    </p:spTree>
    <p:extLst>
      <p:ext uri="{BB962C8B-B14F-4D97-AF65-F5344CB8AC3E}">
        <p14:creationId xmlns:p14="http://schemas.microsoft.com/office/powerpoint/2010/main" val="3138447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AB9F6-478C-4224-9667-905C83217EBB}" type="datetime1">
              <a:rPr lang="en-US" smtClean="0"/>
              <a:pPr/>
              <a:t>1/15/2014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lvl1pPr>
              <a:defRPr sz="1600" baseline="0"/>
            </a:lvl1pPr>
          </a:lstStyle>
          <a:p>
            <a:fld id="{21049386-48BA-4B62-83AD-3997DFF5CBF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11644-0C39-4039-B80B-F23C5405FEDC}" type="datetime1">
              <a:rPr lang="en-US" smtClean="0"/>
              <a:pPr/>
              <a:t>1/15/2014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m46m47_hetlage_f.jpg"/>
          <p:cNvPicPr>
            <a:picLocks noChangeAspect="1"/>
          </p:cNvPicPr>
          <p:nvPr userDrawn="1"/>
        </p:nvPicPr>
        <p:blipFill>
          <a:blip r:embed="rId2" cstate="print">
            <a:lum bright="-30000"/>
          </a:blip>
          <a:srcRect l="3514" r="4189"/>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Autofit/>
          </a:bodyPr>
          <a:lstStyle>
            <a:lvl1pPr>
              <a:defRPr sz="4800" baseline="0">
                <a:solidFill>
                  <a:srgbClr val="FFFF00"/>
                </a:solidFill>
                <a:latin typeface="Times New Roman"/>
              </a:defRPr>
            </a:lvl1pPr>
          </a:lstStyle>
          <a:p>
            <a:r>
              <a:rPr lang="en-US" dirty="0" smtClean="0"/>
              <a:t>Click Master title</a:t>
            </a:r>
            <a:endParaRPr lang="en-US" dirty="0"/>
          </a:p>
        </p:txBody>
      </p:sp>
      <p:sp>
        <p:nvSpPr>
          <p:cNvPr id="3" name="Content Placeholder 2"/>
          <p:cNvSpPr>
            <a:spLocks noGrp="1"/>
          </p:cNvSpPr>
          <p:nvPr>
            <p:ph idx="1"/>
          </p:nvPr>
        </p:nvSpPr>
        <p:spPr/>
        <p:txBody>
          <a:bodyPr/>
          <a:lstStyle>
            <a:lvl1pPr>
              <a:defRPr sz="4000" baseline="0">
                <a:solidFill>
                  <a:srgbClr val="FFFF00"/>
                </a:solidFill>
                <a:latin typeface="Times New Roman"/>
              </a:defRPr>
            </a:lvl1pPr>
            <a:lvl2pPr>
              <a:defRPr sz="3600" baseline="0">
                <a:solidFill>
                  <a:srgbClr val="FFFF00"/>
                </a:solidFill>
                <a:latin typeface="Times New Roman"/>
              </a:defRPr>
            </a:lvl2pPr>
            <a:lvl3pPr>
              <a:defRPr sz="3200" baseline="0">
                <a:solidFill>
                  <a:srgbClr val="FFFF00"/>
                </a:solidFill>
                <a:latin typeface="Times New Roman"/>
              </a:defRPr>
            </a:lvl3pPr>
            <a:lvl4pPr>
              <a:defRPr sz="2800" baseline="0">
                <a:solidFill>
                  <a:srgbClr val="FFFF00"/>
                </a:solidFill>
                <a:latin typeface="Times New Roman"/>
              </a:defRPr>
            </a:lvl4pPr>
            <a:lvl5pPr>
              <a:defRPr sz="2400" baseline="0">
                <a:solidFill>
                  <a:srgbClr val="FFFF00"/>
                </a:solidFill>
                <a:latin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10"/>
          </p:nvPr>
        </p:nvSpPr>
        <p:spPr/>
        <p:txBody>
          <a:bodyPr/>
          <a:lstStyle/>
          <a:p>
            <a:fld id="{3B053204-715F-4B56-891C-20C918733ECA}" type="datetime1">
              <a:rPr lang="en-US" smtClean="0"/>
              <a:pPr/>
              <a:t>1/15/2014</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49E143-2239-4250-B753-148FDAC8C3D1}" type="datetime1">
              <a:rPr lang="en-US" smtClean="0"/>
              <a:pPr/>
              <a:t>1/15/2014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7495E-1B9C-4E2F-B6AC-EF7C919FF241}" type="datetime1">
              <a:rPr lang="en-US" smtClean="0"/>
              <a:pPr/>
              <a:t>1/15/2014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0DE21B-9655-4FDF-A7A5-55F64DEE4BC1}" type="datetime1">
              <a:rPr lang="en-US" smtClean="0"/>
              <a:pPr/>
              <a:t>1/15/2014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BB249-B98F-4521-AA36-F4D5F08BACFF}" type="datetime1">
              <a:rPr lang="en-US" smtClean="0"/>
              <a:pPr/>
              <a:t>1/15/2014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010400" y="6356350"/>
            <a:ext cx="2133600" cy="365125"/>
          </a:xfrm>
        </p:spPr>
        <p:txBody>
          <a:bodyPr/>
          <a:lstStyle>
            <a:lvl1pPr>
              <a:defRPr sz="2000">
                <a:solidFill>
                  <a:srgbClr val="FFFF00"/>
                </a:solidFill>
              </a:defRPr>
            </a:lvl1pPr>
          </a:lstStyle>
          <a:p>
            <a:fld id="{21049386-48BA-4B62-83AD-3997DFF5CBFB}" type="slidenum">
              <a:rPr lang="en-US" smtClean="0"/>
              <a:pPr/>
              <a:t>‹#›</a:t>
            </a:fld>
            <a:endParaRPr lang="en-US" dirty="0"/>
          </a:p>
        </p:txBody>
      </p:sp>
      <p:pic>
        <p:nvPicPr>
          <p:cNvPr id="5" name="Picture 4" descr="HAL10Logo1.png"/>
          <p:cNvPicPr>
            <a:picLocks noChangeAspect="1"/>
          </p:cNvPicPr>
          <p:nvPr userDrawn="1"/>
        </p:nvPicPr>
        <p:blipFill>
          <a:blip r:embed="rId2" cstate="print"/>
          <a:stretch>
            <a:fillRect/>
          </a:stretch>
        </p:blipFill>
        <p:spPr>
          <a:xfrm>
            <a:off x="-430988" y="-380890"/>
            <a:ext cx="2286000" cy="228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30C45D-0443-4F37-ACD2-E60DD68AE38D}" type="datetime1">
              <a:rPr lang="en-US" smtClean="0"/>
              <a:pPr/>
              <a:t>1/15/2014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696AE-0609-407A-966C-1570904D8764}" type="datetime1">
              <a:rPr lang="en-US" smtClean="0"/>
              <a:pPr/>
              <a:t>1/15/2014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07942-4BCB-4A99-B524-704467C59BF1}" type="datetime1">
              <a:rPr lang="en-US" smtClean="0"/>
              <a:pPr/>
              <a:t>1/15/2014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16D52-E791-4F00-A06E-474AD13DF973}" type="datetime1">
              <a:rPr lang="en-US" smtClean="0"/>
              <a:pPr/>
              <a:t>1/15/2014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49386-48BA-4B62-83AD-3997DFF5CBF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5" name="TextBox 4"/>
          <p:cNvSpPr txBox="1"/>
          <p:nvPr/>
        </p:nvSpPr>
        <p:spPr>
          <a:xfrm>
            <a:off x="1687437" y="457200"/>
            <a:ext cx="5769127" cy="3785652"/>
          </a:xfrm>
          <a:prstGeom prst="rect">
            <a:avLst/>
          </a:prstGeom>
          <a:noFill/>
        </p:spPr>
        <p:txBody>
          <a:bodyPr wrap="none" rtlCol="0">
            <a:spAutoFit/>
          </a:bodyPr>
          <a:lstStyle/>
          <a:p>
            <a:pPr algn="ctr"/>
            <a:r>
              <a:rPr lang="en-US" sz="8000" dirty="0" smtClean="0">
                <a:solidFill>
                  <a:srgbClr val="FFFF00"/>
                </a:solidFill>
                <a:latin typeface="Times New Roman"/>
                <a:cs typeface="Times New Roman"/>
              </a:rPr>
              <a:t>Howard </a:t>
            </a:r>
          </a:p>
          <a:p>
            <a:pPr algn="ctr"/>
            <a:r>
              <a:rPr lang="en-US" sz="8000" dirty="0" smtClean="0">
                <a:solidFill>
                  <a:srgbClr val="FFFF00"/>
                </a:solidFill>
                <a:latin typeface="Times New Roman"/>
                <a:cs typeface="Times New Roman"/>
              </a:rPr>
              <a:t>Astronomical</a:t>
            </a:r>
          </a:p>
          <a:p>
            <a:pPr algn="ctr"/>
            <a:r>
              <a:rPr lang="en-US" sz="8000" dirty="0" smtClean="0">
                <a:solidFill>
                  <a:srgbClr val="FFFF00"/>
                </a:solidFill>
                <a:latin typeface="Times New Roman"/>
                <a:cs typeface="Times New Roman"/>
              </a:rPr>
              <a:t>League</a:t>
            </a:r>
            <a:endParaRPr lang="en-US" sz="8000" dirty="0">
              <a:solidFill>
                <a:srgbClr val="FFFF00"/>
              </a:solidFill>
              <a:latin typeface="Times New Roman"/>
              <a:cs typeface="Times New Roman"/>
            </a:endParaRPr>
          </a:p>
        </p:txBody>
      </p:sp>
      <p:sp>
        <p:nvSpPr>
          <p:cNvPr id="8" name="TextBox 7"/>
          <p:cNvSpPr txBox="1"/>
          <p:nvPr/>
        </p:nvSpPr>
        <p:spPr>
          <a:xfrm>
            <a:off x="4186047" y="4800600"/>
            <a:ext cx="3591022" cy="646331"/>
          </a:xfrm>
          <a:prstGeom prst="rect">
            <a:avLst/>
          </a:prstGeom>
          <a:noFill/>
        </p:spPr>
        <p:txBody>
          <a:bodyPr wrap="none" rtlCol="0">
            <a:spAutoFit/>
          </a:bodyPr>
          <a:lstStyle/>
          <a:p>
            <a:pPr algn="ctr"/>
            <a:r>
              <a:rPr lang="en-US" sz="3600" dirty="0" smtClean="0">
                <a:solidFill>
                  <a:srgbClr val="FFFF00"/>
                </a:solidFill>
                <a:latin typeface="Times New Roman"/>
                <a:cs typeface="Times New Roman"/>
              </a:rPr>
              <a:t>January 16</a:t>
            </a:r>
            <a:r>
              <a:rPr lang="en-US" sz="3600" baseline="30000" dirty="0" smtClean="0">
                <a:solidFill>
                  <a:srgbClr val="FFFF00"/>
                </a:solidFill>
                <a:latin typeface="Times New Roman"/>
                <a:cs typeface="Times New Roman"/>
              </a:rPr>
              <a:t>th</a:t>
            </a:r>
            <a:r>
              <a:rPr lang="en-US" sz="3600" dirty="0" smtClean="0">
                <a:solidFill>
                  <a:srgbClr val="FFFF00"/>
                </a:solidFill>
                <a:latin typeface="Times New Roman"/>
                <a:cs typeface="Times New Roman"/>
              </a:rPr>
              <a:t>, 2014</a:t>
            </a:r>
            <a:endParaRPr lang="en-US" sz="3600" dirty="0">
              <a:solidFill>
                <a:srgbClr val="FFFF00"/>
              </a:solidFill>
              <a:latin typeface="Times New Roman"/>
              <a:cs typeface="Times New Roman"/>
            </a:endParaRPr>
          </a:p>
        </p:txBody>
      </p:sp>
      <p:pic>
        <p:nvPicPr>
          <p:cNvPr id="6" name="Picture 5" descr="HAL10Logo4.png"/>
          <p:cNvPicPr>
            <a:picLocks noChangeAspect="1"/>
          </p:cNvPicPr>
          <p:nvPr/>
        </p:nvPicPr>
        <p:blipFill>
          <a:blip r:embed="rId4" cstate="print"/>
          <a:stretch>
            <a:fillRect/>
          </a:stretch>
        </p:blipFill>
        <p:spPr>
          <a:xfrm>
            <a:off x="0" y="3513406"/>
            <a:ext cx="3344594" cy="3344594"/>
          </a:xfrm>
          <a:prstGeom prst="rect">
            <a:avLst/>
          </a:prstGeom>
        </p:spPr>
      </p:pic>
      <p:sp>
        <p:nvSpPr>
          <p:cNvPr id="10" name="Oval 9"/>
          <p:cNvSpPr/>
          <p:nvPr/>
        </p:nvSpPr>
        <p:spPr>
          <a:xfrm>
            <a:off x="1957388" y="4529138"/>
            <a:ext cx="542925" cy="442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09763" y="4567237"/>
            <a:ext cx="819148" cy="523220"/>
          </a:xfrm>
          <a:prstGeom prst="rect">
            <a:avLst/>
          </a:prstGeom>
          <a:noFill/>
        </p:spPr>
        <p:txBody>
          <a:bodyPr wrap="square" rtlCol="0">
            <a:spAutoFit/>
          </a:bodyPr>
          <a:lstStyle/>
          <a:p>
            <a:r>
              <a:rPr lang="en-US" sz="2800" b="1" dirty="0" smtClean="0">
                <a:latin typeface="Arial Black" pitchFamily="34" charset="0"/>
              </a:rPr>
              <a:t>14</a:t>
            </a:r>
            <a:endParaRPr lang="en-US" sz="2800" b="1" dirty="0">
              <a:latin typeface="Arial Black" pitchFamily="34" charset="0"/>
            </a:endParaRPr>
          </a:p>
        </p:txBody>
      </p:sp>
    </p:spTree>
  </p:cSld>
  <p:clrMapOvr>
    <a:masterClrMapping/>
  </p:clrMapOvr>
  <p:transition advClick="0" advTm="1195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05476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Victor Sanchez</a:t>
            </a:r>
          </a:p>
        </p:txBody>
      </p:sp>
      <p:pic>
        <p:nvPicPr>
          <p:cNvPr id="2" name="Picture 1" descr="M31_LRGB_Done_I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0"/>
            <a:ext cx="9144000" cy="6017846"/>
          </a:xfrm>
          <a:prstGeom prst="rect">
            <a:avLst/>
          </a:prstGeom>
        </p:spPr>
      </p:pic>
    </p:spTree>
    <p:extLst>
      <p:ext uri="{BB962C8B-B14F-4D97-AF65-F5344CB8AC3E}">
        <p14:creationId xmlns:p14="http://schemas.microsoft.com/office/powerpoint/2010/main" val="389074317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812_0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991600" cy="11636187"/>
          </a:xfrm>
          <a:prstGeom prst="rect">
            <a:avLst/>
          </a:prstGeom>
        </p:spPr>
      </p:pic>
      <p:sp>
        <p:nvSpPr>
          <p:cNvPr id="4" name="TextBox 3"/>
          <p:cNvSpPr txBox="1"/>
          <p:nvPr/>
        </p:nvSpPr>
        <p:spPr>
          <a:xfrm>
            <a:off x="444500" y="190500"/>
            <a:ext cx="191951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Herman </a:t>
            </a:r>
            <a:r>
              <a:rPr lang="en-US" sz="2400" dirty="0" err="1" smtClean="0">
                <a:solidFill>
                  <a:srgbClr val="CCFF33"/>
                </a:solidFill>
                <a:latin typeface="Times New Roman"/>
                <a:cs typeface="Times New Roman"/>
              </a:rPr>
              <a:t>Heyn</a:t>
            </a:r>
            <a:endParaRPr lang="en-US" sz="2400" dirty="0" smtClean="0">
              <a:solidFill>
                <a:srgbClr val="CCFF33"/>
              </a:solidFill>
              <a:latin typeface="Times New Roman"/>
              <a:cs typeface="Times New Roman"/>
            </a:endParaRPr>
          </a:p>
        </p:txBody>
      </p:sp>
    </p:spTree>
    <p:extLst>
      <p:ext uri="{BB962C8B-B14F-4D97-AF65-F5344CB8AC3E}">
        <p14:creationId xmlns:p14="http://schemas.microsoft.com/office/powerpoint/2010/main" val="25933034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smtClean="0">
              <a:solidFill>
                <a:srgbClr val="CCFF33"/>
              </a:solidFill>
              <a:latin typeface="Times New Roman"/>
              <a:cs typeface="Times New Roman"/>
            </a:endParaRPr>
          </a:p>
        </p:txBody>
      </p:sp>
      <p:pic>
        <p:nvPicPr>
          <p:cNvPr id="3" name="Picture 2" descr="Orion Wide Labe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700"/>
            <a:ext cx="9144000" cy="6309032"/>
          </a:xfrm>
          <a:prstGeom prst="rect">
            <a:avLst/>
          </a:prstGeom>
        </p:spPr>
      </p:pic>
    </p:spTree>
    <p:extLst>
      <p:ext uri="{BB962C8B-B14F-4D97-AF65-F5344CB8AC3E}">
        <p14:creationId xmlns:p14="http://schemas.microsoft.com/office/powerpoint/2010/main" val="124122414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smtClean="0">
              <a:solidFill>
                <a:srgbClr val="CCFF33"/>
              </a:solidFill>
              <a:latin typeface="Times New Roman"/>
              <a:cs typeface="Times New Roman"/>
            </a:endParaRPr>
          </a:p>
        </p:txBody>
      </p:sp>
      <p:pic>
        <p:nvPicPr>
          <p:cNvPr id="2" name="Picture 1" descr="Kembles Cascade Labe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400" y="0"/>
            <a:ext cx="4565606" cy="6858000"/>
          </a:xfrm>
          <a:prstGeom prst="rect">
            <a:avLst/>
          </a:prstGeom>
        </p:spPr>
      </p:pic>
    </p:spTree>
    <p:extLst>
      <p:ext uri="{BB962C8B-B14F-4D97-AF65-F5344CB8AC3E}">
        <p14:creationId xmlns:p14="http://schemas.microsoft.com/office/powerpoint/2010/main" val="243679464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smtClean="0">
              <a:solidFill>
                <a:srgbClr val="CCFF33"/>
              </a:solidFill>
              <a:latin typeface="Times New Roman"/>
              <a:cs typeface="Times New Roman"/>
            </a:endParaRPr>
          </a:p>
        </p:txBody>
      </p:sp>
      <p:pic>
        <p:nvPicPr>
          <p:cNvPr id="2" name="Picture 1" descr="M33 Labe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4635773" cy="6858000"/>
          </a:xfrm>
          <a:prstGeom prst="rect">
            <a:avLst/>
          </a:prstGeom>
        </p:spPr>
      </p:pic>
    </p:spTree>
    <p:extLst>
      <p:ext uri="{BB962C8B-B14F-4D97-AF65-F5344CB8AC3E}">
        <p14:creationId xmlns:p14="http://schemas.microsoft.com/office/powerpoint/2010/main" val="17963460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ifornia-Nebu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2" y="609600"/>
            <a:ext cx="9163768" cy="6235700"/>
          </a:xfrm>
          <a:prstGeom prst="rect">
            <a:avLst/>
          </a:prstGeom>
        </p:spPr>
      </p:pic>
      <p:sp>
        <p:nvSpPr>
          <p:cNvPr id="4" name="TextBox 3"/>
          <p:cNvSpPr txBox="1"/>
          <p:nvPr/>
        </p:nvSpPr>
        <p:spPr>
          <a:xfrm>
            <a:off x="444500" y="190500"/>
            <a:ext cx="178766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Joe </a:t>
            </a:r>
            <a:r>
              <a:rPr lang="en-US" sz="2400" dirty="0" err="1" smtClean="0">
                <a:solidFill>
                  <a:srgbClr val="CCFF33"/>
                </a:solidFill>
                <a:latin typeface="Times New Roman"/>
                <a:cs typeface="Times New Roman"/>
              </a:rPr>
              <a:t>Bohanon</a:t>
            </a:r>
            <a:endParaRPr lang="en-US" sz="2400" dirty="0" smtClean="0">
              <a:solidFill>
                <a:srgbClr val="CCFF33"/>
              </a:solidFill>
              <a:latin typeface="Times New Roman"/>
              <a:cs typeface="Times New Roman"/>
            </a:endParaRPr>
          </a:p>
        </p:txBody>
      </p:sp>
    </p:spTree>
    <p:extLst>
      <p:ext uri="{BB962C8B-B14F-4D97-AF65-F5344CB8AC3E}">
        <p14:creationId xmlns:p14="http://schemas.microsoft.com/office/powerpoint/2010/main" val="1298180479"/>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78766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Joe </a:t>
            </a:r>
            <a:r>
              <a:rPr lang="en-US" sz="2400" dirty="0" err="1" smtClean="0">
                <a:solidFill>
                  <a:srgbClr val="CCFF33"/>
                </a:solidFill>
                <a:latin typeface="Times New Roman"/>
                <a:cs typeface="Times New Roman"/>
              </a:rPr>
              <a:t>Bohanon</a:t>
            </a:r>
            <a:endParaRPr lang="en-US" sz="2400" dirty="0" smtClean="0">
              <a:solidFill>
                <a:srgbClr val="CCFF33"/>
              </a:solidFill>
              <a:latin typeface="Times New Roman"/>
              <a:cs typeface="Times New Roman"/>
            </a:endParaRPr>
          </a:p>
        </p:txBody>
      </p:sp>
      <p:pic>
        <p:nvPicPr>
          <p:cNvPr id="2" name="Picture 1" descr="Mega-W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9144000" cy="6097763"/>
          </a:xfrm>
          <a:prstGeom prst="rect">
            <a:avLst/>
          </a:prstGeom>
        </p:spPr>
      </p:pic>
    </p:spTree>
    <p:extLst>
      <p:ext uri="{BB962C8B-B14F-4D97-AF65-F5344CB8AC3E}">
        <p14:creationId xmlns:p14="http://schemas.microsoft.com/office/powerpoint/2010/main" val="132359790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dirty="0" smtClean="0">
                <a:solidFill>
                  <a:schemeClr val="bg2">
                    <a:lumMod val="60000"/>
                    <a:lumOff val="40000"/>
                  </a:schemeClr>
                </a:solidFill>
                <a:latin typeface="Times New Roman"/>
                <a:ea typeface="+mj-ea"/>
                <a:cs typeface="Times New Roman"/>
              </a:rPr>
              <a:t>Go</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ing</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Deep:</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dirty="0" smtClean="0">
                <a:solidFill>
                  <a:schemeClr val="bg2">
                    <a:lumMod val="60000"/>
                    <a:lumOff val="40000"/>
                  </a:schemeClr>
                </a:solidFill>
                <a:latin typeface="Times New Roman"/>
                <a:ea typeface="+mj-ea"/>
                <a:cs typeface="Times New Roman"/>
              </a:rPr>
              <a:t>Stars in M31</a:t>
            </a:r>
            <a:endPar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Tree>
    <p:extLst>
      <p:ext uri="{BB962C8B-B14F-4D97-AF65-F5344CB8AC3E}">
        <p14:creationId xmlns:p14="http://schemas.microsoft.com/office/powerpoint/2010/main" val="3413264388"/>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14300" y="0"/>
            <a:ext cx="89281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M31 Mosaic</a:t>
            </a:r>
          </a:p>
        </p:txBody>
      </p:sp>
      <p:pic>
        <p:nvPicPr>
          <p:cNvPr id="1026" name="Picture 2" descr="D:\Astronomy\Imaging\astrophotos_20131129\Canon Digital Rebel\M31\M31_Left\m31_mosaic_manual_crop_annotated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7" y="1395435"/>
            <a:ext cx="8940927" cy="434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5038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Initial Assertion</a:t>
            </a:r>
          </a:p>
        </p:txBody>
      </p:sp>
      <p:sp>
        <p:nvSpPr>
          <p:cNvPr id="2" name="TextBox 1"/>
          <p:cNvSpPr txBox="1"/>
          <p:nvPr/>
        </p:nvSpPr>
        <p:spPr>
          <a:xfrm>
            <a:off x="971550" y="1498600"/>
            <a:ext cx="7175500" cy="3416320"/>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Assertion: My M31 mosaic contains images of individual stars within the Andromeda galaxy itself.</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This was questioned, so why did I make the statement? </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7656653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1482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Passed Celestial</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Pioneers</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273050" y="5372100"/>
            <a:ext cx="3816350" cy="1200329"/>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John Dobson, 1915-2014</a:t>
            </a:r>
          </a:p>
        </p:txBody>
      </p:sp>
      <p:sp>
        <p:nvSpPr>
          <p:cNvPr id="7" name="TextBox 6"/>
          <p:cNvSpPr txBox="1"/>
          <p:nvPr/>
        </p:nvSpPr>
        <p:spPr>
          <a:xfrm>
            <a:off x="4527550" y="5372100"/>
            <a:ext cx="3816350" cy="1200329"/>
          </a:xfrm>
          <a:prstGeom prst="rect">
            <a:avLst/>
          </a:prstGeom>
          <a:noFill/>
        </p:spPr>
        <p:txBody>
          <a:bodyPr wrap="square" rtlCol="0">
            <a:spAutoFit/>
          </a:bodyPr>
          <a:lstStyle/>
          <a:p>
            <a:pPr algn="ctr"/>
            <a:r>
              <a:rPr lang="en-US" sz="3600" dirty="0" err="1" smtClean="0">
                <a:solidFill>
                  <a:srgbClr val="CCFF33"/>
                </a:solidFill>
                <a:latin typeface="Times New Roman"/>
                <a:cs typeface="Times New Roman"/>
              </a:rPr>
              <a:t>Halton</a:t>
            </a:r>
            <a:r>
              <a:rPr lang="en-US" sz="3600" dirty="0" smtClean="0">
                <a:solidFill>
                  <a:srgbClr val="CCFF33"/>
                </a:solidFill>
                <a:latin typeface="Times New Roman"/>
                <a:cs typeface="Times New Roman"/>
              </a:rPr>
              <a:t> “Chip” Arp, 1927-2013</a:t>
            </a:r>
          </a:p>
        </p:txBody>
      </p:sp>
      <p:pic>
        <p:nvPicPr>
          <p:cNvPr id="3" name="Picture 2" descr="01_john_dobson_UAC_08_25_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1" y="1227826"/>
            <a:ext cx="3327400" cy="4169674"/>
          </a:xfrm>
          <a:prstGeom prst="rect">
            <a:avLst/>
          </a:prstGeom>
        </p:spPr>
      </p:pic>
      <p:pic>
        <p:nvPicPr>
          <p:cNvPr id="4" name="Picture 3" descr="Ar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335" y="1231900"/>
            <a:ext cx="4347266" cy="4166130"/>
          </a:xfrm>
          <a:prstGeom prst="rect">
            <a:avLst/>
          </a:prstGeom>
        </p:spPr>
      </p:pic>
    </p:spTree>
    <p:extLst>
      <p:ext uri="{BB962C8B-B14F-4D97-AF65-F5344CB8AC3E}">
        <p14:creationId xmlns:p14="http://schemas.microsoft.com/office/powerpoint/2010/main" val="2714870562"/>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Morphological Evidence</a:t>
            </a:r>
          </a:p>
        </p:txBody>
      </p:sp>
      <p:sp>
        <p:nvSpPr>
          <p:cNvPr id="2" name="TextBox 1"/>
          <p:cNvSpPr txBox="1"/>
          <p:nvPr/>
        </p:nvSpPr>
        <p:spPr>
          <a:xfrm>
            <a:off x="971550" y="1498600"/>
            <a:ext cx="7175500" cy="2862322"/>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Faint blue stars are visible in regions with OB Associations in M31</a:t>
            </a: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Similar faint stars are missing from general field population</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66369416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14300" y="0"/>
            <a:ext cx="89281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M31 Mosaic</a:t>
            </a:r>
          </a:p>
        </p:txBody>
      </p:sp>
      <p:pic>
        <p:nvPicPr>
          <p:cNvPr id="1026" name="Picture 2" descr="D:\Astronomy\Imaging\astrophotos_20131129\Canon Digital Rebel\M31\M31_Left\m31_mosaic_manual_crop_annotated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7" y="1395435"/>
            <a:ext cx="8940927" cy="43425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43000" y="1424010"/>
            <a:ext cx="6648450" cy="2380805"/>
            <a:chOff x="1143000" y="1424010"/>
            <a:chExt cx="6648450" cy="2380805"/>
          </a:xfrm>
        </p:grpSpPr>
        <p:sp>
          <p:nvSpPr>
            <p:cNvPr id="2" name="Rectangle 1"/>
            <p:cNvSpPr/>
            <p:nvPr/>
          </p:nvSpPr>
          <p:spPr>
            <a:xfrm>
              <a:off x="1143000" y="3267075"/>
              <a:ext cx="285750" cy="228600"/>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67425" y="2276474"/>
              <a:ext cx="381000" cy="295275"/>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05700" y="3576215"/>
              <a:ext cx="285750" cy="228600"/>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86050" y="1424010"/>
              <a:ext cx="285750" cy="228600"/>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7643413"/>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14300" y="0"/>
            <a:ext cx="89281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M31 Close Ups</a:t>
            </a:r>
          </a:p>
        </p:txBody>
      </p:sp>
      <p:pic>
        <p:nvPicPr>
          <p:cNvPr id="2050" name="Picture 2" descr="C:\Users\Wayne\Documents\Astronomy\HAL\M31_Talk_Jan2014\Crop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430129"/>
            <a:ext cx="22225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ayne\Documents\Astronomy\HAL\M31_Talk_Jan2014\crop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4061829"/>
            <a:ext cx="29718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ayne\Documents\Astronomy\HAL\M31_Talk_Jan2014\crop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975" y="1109079"/>
            <a:ext cx="384810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ayne\Documents\Astronomy\HAL\M31_Talk_Jan2014\Crop_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 y="1032879"/>
            <a:ext cx="32893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13343"/>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Photometric Evidence</a:t>
            </a:r>
          </a:p>
        </p:txBody>
      </p:sp>
      <p:sp>
        <p:nvSpPr>
          <p:cNvPr id="2" name="TextBox 1"/>
          <p:cNvSpPr txBox="1"/>
          <p:nvPr/>
        </p:nvSpPr>
        <p:spPr>
          <a:xfrm>
            <a:off x="971550" y="1498600"/>
            <a:ext cx="7175500" cy="3416320"/>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Previous observations showed I could reach V=13.5 easily in 45 seconds</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M31 mosaic was 60 minutes = 80*45 seconds (~3*3*3*3) </a:t>
            </a:r>
            <a:r>
              <a:rPr lang="en-US" sz="3600" dirty="0" smtClean="0">
                <a:solidFill>
                  <a:srgbClr val="CCFF33"/>
                </a:solidFill>
                <a:latin typeface="Times New Roman"/>
                <a:cs typeface="Times New Roman"/>
                <a:sym typeface="Wingdings" panose="05000000000000000000" pitchFamily="2" charset="2"/>
              </a:rPr>
              <a:t> 4 </a:t>
            </a:r>
            <a:r>
              <a:rPr lang="en-US" sz="3600" dirty="0" err="1" smtClean="0">
                <a:solidFill>
                  <a:srgbClr val="CCFF33"/>
                </a:solidFill>
                <a:latin typeface="Times New Roman"/>
                <a:cs typeface="Times New Roman"/>
                <a:sym typeface="Wingdings" panose="05000000000000000000" pitchFamily="2" charset="2"/>
              </a:rPr>
              <a:t>mags</a:t>
            </a:r>
            <a:r>
              <a:rPr lang="en-US" sz="3600" dirty="0" smtClean="0">
                <a:solidFill>
                  <a:srgbClr val="CCFF33"/>
                </a:solidFill>
                <a:latin typeface="Times New Roman"/>
                <a:cs typeface="Times New Roman"/>
                <a:sym typeface="Wingdings" panose="05000000000000000000" pitchFamily="2" charset="2"/>
              </a:rPr>
              <a:t> deeper or 17.5 should be easy</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83924693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971550" y="1498600"/>
            <a:ext cx="7175500" cy="2308324"/>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How bright are the brightest blue stars?</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Look at an H-R diagram!</a:t>
            </a:r>
            <a:endParaRPr lang="en-US" sz="3600" dirty="0">
              <a:solidFill>
                <a:srgbClr val="CCFF33"/>
              </a:solidFill>
              <a:latin typeface="Times New Roman"/>
              <a:cs typeface="Times New Roman"/>
            </a:endParaRPr>
          </a:p>
        </p:txBody>
      </p:sp>
      <p:sp>
        <p:nvSpPr>
          <p:cNvPr id="7"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Photometric Evidence</a:t>
            </a:r>
          </a:p>
        </p:txBody>
      </p:sp>
    </p:spTree>
    <p:extLst>
      <p:ext uri="{BB962C8B-B14F-4D97-AF65-F5344CB8AC3E}">
        <p14:creationId xmlns:p14="http://schemas.microsoft.com/office/powerpoint/2010/main" val="131217616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074" name="Picture 2" descr="C:\Users\Wayne\Documents\Astronomy\HAL\M31_Talk_Jan2014\HR_diag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12954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352675" y="2000250"/>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Photometric Evidence</a:t>
            </a:r>
          </a:p>
        </p:txBody>
      </p:sp>
    </p:spTree>
    <p:extLst>
      <p:ext uri="{BB962C8B-B14F-4D97-AF65-F5344CB8AC3E}">
        <p14:creationId xmlns:p14="http://schemas.microsoft.com/office/powerpoint/2010/main" val="32219860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971550" y="1260475"/>
            <a:ext cx="7175500" cy="4832092"/>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How bright are the brightest blue stars?  M ~ -7.5</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Distance Modulus Equation:</a:t>
            </a:r>
          </a:p>
          <a:p>
            <a:pPr algn="ctr"/>
            <a:endParaRPr lang="en-US" sz="24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m – M = 5 log(d) – 5</a:t>
            </a:r>
          </a:p>
          <a:p>
            <a:pPr algn="ctr"/>
            <a:endParaRPr lang="en-US" sz="24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For d=2.2x10</a:t>
            </a:r>
            <a:r>
              <a:rPr lang="en-US" sz="3600" baseline="30000" dirty="0" smtClean="0">
                <a:solidFill>
                  <a:srgbClr val="CCFF33"/>
                </a:solidFill>
                <a:latin typeface="Times New Roman"/>
                <a:cs typeface="Times New Roman"/>
              </a:rPr>
              <a:t>6</a:t>
            </a:r>
            <a:r>
              <a:rPr lang="en-US" sz="3600" dirty="0" smtClean="0">
                <a:solidFill>
                  <a:srgbClr val="CCFF33"/>
                </a:solidFill>
                <a:latin typeface="Times New Roman"/>
                <a:cs typeface="Times New Roman"/>
              </a:rPr>
              <a:t>ly = 6.75x10</a:t>
            </a:r>
            <a:r>
              <a:rPr lang="en-US" sz="3600" baseline="30000" dirty="0" smtClean="0">
                <a:solidFill>
                  <a:srgbClr val="CCFF33"/>
                </a:solidFill>
                <a:latin typeface="Times New Roman"/>
                <a:cs typeface="Times New Roman"/>
              </a:rPr>
              <a:t>5</a:t>
            </a:r>
            <a:r>
              <a:rPr lang="en-US" sz="3600" dirty="0" smtClean="0">
                <a:solidFill>
                  <a:srgbClr val="CCFF33"/>
                </a:solidFill>
                <a:latin typeface="Times New Roman"/>
                <a:cs typeface="Times New Roman"/>
              </a:rPr>
              <a:t>pc,</a:t>
            </a:r>
          </a:p>
          <a:p>
            <a:pPr algn="ctr"/>
            <a:r>
              <a:rPr lang="en-US" sz="3600" dirty="0" smtClean="0">
                <a:solidFill>
                  <a:srgbClr val="CCFF33"/>
                </a:solidFill>
                <a:latin typeface="Times New Roman"/>
                <a:cs typeface="Times New Roman"/>
              </a:rPr>
              <a:t>m = 16.7 </a:t>
            </a:r>
            <a:r>
              <a:rPr lang="en-US" sz="3600" dirty="0" smtClean="0">
                <a:solidFill>
                  <a:srgbClr val="CCFF33"/>
                </a:solidFill>
                <a:latin typeface="Times New Roman"/>
                <a:cs typeface="Times New Roman"/>
                <a:sym typeface="Wingdings" panose="05000000000000000000" pitchFamily="2" charset="2"/>
              </a:rPr>
              <a:t> Easy in an hour!</a:t>
            </a:r>
            <a:endParaRPr lang="en-US" sz="3600" dirty="0">
              <a:solidFill>
                <a:srgbClr val="CCFF33"/>
              </a:solidFill>
              <a:latin typeface="Times New Roman"/>
              <a:cs typeface="Times New Roman"/>
            </a:endParaRPr>
          </a:p>
        </p:txBody>
      </p:sp>
      <p:sp>
        <p:nvSpPr>
          <p:cNvPr id="7"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Photometric Evidence</a:t>
            </a:r>
          </a:p>
        </p:txBody>
      </p:sp>
    </p:spTree>
    <p:extLst>
      <p:ext uri="{BB962C8B-B14F-4D97-AF65-F5344CB8AC3E}">
        <p14:creationId xmlns:p14="http://schemas.microsoft.com/office/powerpoint/2010/main" val="65697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14300" y="0"/>
            <a:ext cx="89281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M31 Close Ups</a:t>
            </a:r>
          </a:p>
        </p:txBody>
      </p:sp>
      <p:pic>
        <p:nvPicPr>
          <p:cNvPr id="2050" name="Picture 2" descr="C:\Users\Wayne\Documents\Astronomy\HAL\M31_Talk_Jan2014\Crop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430129"/>
            <a:ext cx="22225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ayne\Documents\Astronomy\HAL\M31_Talk_Jan2014\crop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4061829"/>
            <a:ext cx="29718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ayne\Documents\Astronomy\HAL\M31_Talk_Jan2014\crop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109079"/>
            <a:ext cx="384810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ayne\Documents\Astronomy\HAL\M31_Talk_Jan2014\Crop_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 y="1032879"/>
            <a:ext cx="3289300" cy="2832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7962" y="1409699"/>
            <a:ext cx="4257675" cy="1754326"/>
          </a:xfrm>
          <a:prstGeom prst="rect">
            <a:avLst/>
          </a:prstGeom>
          <a:solidFill>
            <a:schemeClr val="bg1">
              <a:alpha val="68000"/>
            </a:schemeClr>
          </a:solidFill>
        </p:spPr>
        <p:txBody>
          <a:bodyPr wrap="square" rtlCol="0">
            <a:spAutoFit/>
          </a:bodyPr>
          <a:lstStyle/>
          <a:p>
            <a:pPr algn="ctr"/>
            <a:r>
              <a:rPr lang="en-US" sz="3600" dirty="0" smtClean="0">
                <a:solidFill>
                  <a:srgbClr val="CCFF33"/>
                </a:solidFill>
                <a:latin typeface="Times New Roman"/>
                <a:cs typeface="Times New Roman"/>
              </a:rPr>
              <a:t>Brightest blue stars in M31 should be easily visible in my mosaic!</a:t>
            </a:r>
          </a:p>
        </p:txBody>
      </p:sp>
    </p:spTree>
    <p:extLst>
      <p:ext uri="{BB962C8B-B14F-4D97-AF65-F5344CB8AC3E}">
        <p14:creationId xmlns:p14="http://schemas.microsoft.com/office/powerpoint/2010/main" val="1763773423"/>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Treasurer’s report</a:t>
            </a:r>
          </a:p>
        </p:txBody>
      </p:sp>
    </p:spTree>
    <p:extLst>
      <p:ext uri="{BB962C8B-B14F-4D97-AF65-F5344CB8AC3E}">
        <p14:creationId xmlns:p14="http://schemas.microsoft.com/office/powerpoint/2010/main" val="1115859920"/>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156579"/>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Treasurer’s Report</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04513843"/>
              </p:ext>
            </p:extLst>
          </p:nvPr>
        </p:nvGraphicFramePr>
        <p:xfrm>
          <a:off x="762000" y="939797"/>
          <a:ext cx="7886700" cy="5586872"/>
        </p:xfrm>
        <a:graphic>
          <a:graphicData uri="http://schemas.openxmlformats.org/drawingml/2006/table">
            <a:tbl>
              <a:tblPr firstRow="1" lastRow="1" bandRow="1">
                <a:tableStyleId>{5C22544A-7EE6-4342-B048-85BDC9FD1C3A}</a:tableStyleId>
              </a:tblPr>
              <a:tblGrid>
                <a:gridCol w="2425700"/>
                <a:gridCol w="1079500"/>
                <a:gridCol w="3289300"/>
                <a:gridCol w="1092200"/>
              </a:tblGrid>
              <a:tr h="544320">
                <a:tc gridSpan="2">
                  <a:txBody>
                    <a:bodyPr/>
                    <a:lstStyle/>
                    <a:p>
                      <a:r>
                        <a:rPr lang="en-US" dirty="0" smtClean="0"/>
                        <a:t>Income</a:t>
                      </a:r>
                      <a:endParaRPr lang="en-US" dirty="0"/>
                    </a:p>
                  </a:txBody>
                  <a:tcPr/>
                </a:tc>
                <a:tc hMerge="1">
                  <a:txBody>
                    <a:bodyPr/>
                    <a:lstStyle/>
                    <a:p>
                      <a:endParaRPr lang="en-US" dirty="0"/>
                    </a:p>
                  </a:txBody>
                  <a:tcPr/>
                </a:tc>
                <a:tc gridSpan="2">
                  <a:txBody>
                    <a:bodyPr/>
                    <a:lstStyle/>
                    <a:p>
                      <a:r>
                        <a:rPr lang="en-US" dirty="0" smtClean="0"/>
                        <a:t>Expenses</a:t>
                      </a:r>
                      <a:endParaRPr lang="en-US" dirty="0"/>
                    </a:p>
                  </a:txBody>
                  <a:tcPr/>
                </a:tc>
                <a:tc hMerge="1">
                  <a:txBody>
                    <a:bodyPr/>
                    <a:lstStyle/>
                    <a:p>
                      <a:endParaRPr lang="en-US" dirty="0"/>
                    </a:p>
                  </a:txBody>
                  <a:tcPr/>
                </a:tc>
              </a:tr>
              <a:tr h="544320">
                <a:tc>
                  <a:txBody>
                    <a:bodyPr/>
                    <a:lstStyle/>
                    <a:p>
                      <a:r>
                        <a:rPr lang="en-US" dirty="0" smtClean="0"/>
                        <a:t>Individual memberships</a:t>
                      </a:r>
                      <a:endParaRPr lang="en-US" dirty="0"/>
                    </a:p>
                  </a:txBody>
                  <a:tcPr/>
                </a:tc>
                <a:tc>
                  <a:txBody>
                    <a:bodyPr/>
                    <a:lstStyle/>
                    <a:p>
                      <a:pPr algn="r"/>
                      <a:r>
                        <a:rPr lang="en-US" dirty="0" smtClean="0"/>
                        <a:t>$2,100</a:t>
                      </a:r>
                      <a:endParaRPr lang="en-US" dirty="0"/>
                    </a:p>
                  </a:txBody>
                  <a:tcPr/>
                </a:tc>
                <a:tc>
                  <a:txBody>
                    <a:bodyPr/>
                    <a:lstStyle/>
                    <a:p>
                      <a:r>
                        <a:rPr lang="en-US" dirty="0" smtClean="0"/>
                        <a:t>PayPal fees</a:t>
                      </a:r>
                      <a:endParaRPr lang="en-US" dirty="0"/>
                    </a:p>
                  </a:txBody>
                  <a:tcPr/>
                </a:tc>
                <a:tc>
                  <a:txBody>
                    <a:bodyPr/>
                    <a:lstStyle/>
                    <a:p>
                      <a:pPr algn="r"/>
                      <a:r>
                        <a:rPr lang="en-US" dirty="0" smtClean="0"/>
                        <a:t>$107.79</a:t>
                      </a:r>
                      <a:endParaRPr lang="en-US" dirty="0"/>
                    </a:p>
                  </a:txBody>
                  <a:tcPr/>
                </a:tc>
              </a:tr>
              <a:tr h="544320">
                <a:tc>
                  <a:txBody>
                    <a:bodyPr/>
                    <a:lstStyle/>
                    <a:p>
                      <a:r>
                        <a:rPr lang="en-US" dirty="0" smtClean="0"/>
                        <a:t>Family memberships</a:t>
                      </a:r>
                      <a:endParaRPr lang="en-US" dirty="0"/>
                    </a:p>
                  </a:txBody>
                  <a:tcPr/>
                </a:tc>
                <a:tc>
                  <a:txBody>
                    <a:bodyPr/>
                    <a:lstStyle/>
                    <a:p>
                      <a:pPr algn="r"/>
                      <a:r>
                        <a:rPr lang="en-US" dirty="0" smtClean="0"/>
                        <a:t>$1,290</a:t>
                      </a:r>
                      <a:endParaRPr lang="en-US" dirty="0"/>
                    </a:p>
                  </a:txBody>
                  <a:tcPr/>
                </a:tc>
                <a:tc>
                  <a:txBody>
                    <a:bodyPr/>
                    <a:lstStyle/>
                    <a:p>
                      <a:r>
                        <a:rPr lang="en-US" dirty="0" smtClean="0"/>
                        <a:t>Overpayment</a:t>
                      </a:r>
                      <a:endParaRPr lang="en-US" dirty="0"/>
                    </a:p>
                  </a:txBody>
                  <a:tcPr/>
                </a:tc>
                <a:tc>
                  <a:txBody>
                    <a:bodyPr/>
                    <a:lstStyle/>
                    <a:p>
                      <a:pPr algn="r"/>
                      <a:r>
                        <a:rPr lang="en-US" dirty="0" smtClean="0"/>
                        <a:t>$20.00</a:t>
                      </a:r>
                      <a:endParaRPr lang="en-US" dirty="0"/>
                    </a:p>
                  </a:txBody>
                  <a:tcPr/>
                </a:tc>
              </a:tr>
              <a:tr h="544320">
                <a:tc>
                  <a:txBody>
                    <a:bodyPr/>
                    <a:lstStyle/>
                    <a:p>
                      <a:r>
                        <a:rPr lang="en-US" dirty="0" smtClean="0"/>
                        <a:t>Contributions</a:t>
                      </a:r>
                      <a:endParaRPr lang="en-US" dirty="0"/>
                    </a:p>
                  </a:txBody>
                  <a:tcPr/>
                </a:tc>
                <a:tc>
                  <a:txBody>
                    <a:bodyPr/>
                    <a:lstStyle/>
                    <a:p>
                      <a:pPr algn="r"/>
                      <a:r>
                        <a:rPr lang="en-US" dirty="0" smtClean="0"/>
                        <a:t>$1,290</a:t>
                      </a:r>
                      <a:endParaRPr lang="en-US" dirty="0"/>
                    </a:p>
                  </a:txBody>
                  <a:tcPr/>
                </a:tc>
                <a:tc>
                  <a:txBody>
                    <a:bodyPr/>
                    <a:lstStyle/>
                    <a:p>
                      <a:r>
                        <a:rPr lang="en-US" dirty="0" smtClean="0"/>
                        <a:t>Website renewal</a:t>
                      </a:r>
                      <a:endParaRPr lang="en-US" dirty="0"/>
                    </a:p>
                  </a:txBody>
                  <a:tcPr/>
                </a:tc>
                <a:tc>
                  <a:txBody>
                    <a:bodyPr/>
                    <a:lstStyle/>
                    <a:p>
                      <a:pPr algn="r"/>
                      <a:r>
                        <a:rPr lang="en-US" dirty="0" smtClean="0"/>
                        <a:t>$120.87</a:t>
                      </a:r>
                      <a:endParaRPr lang="en-US" dirty="0"/>
                    </a:p>
                  </a:txBody>
                  <a:tcPr/>
                </a:tc>
              </a:tr>
              <a:tr h="544320">
                <a:tc>
                  <a:txBody>
                    <a:bodyPr/>
                    <a:lstStyle/>
                    <a:p>
                      <a:r>
                        <a:rPr lang="en-US" dirty="0" smtClean="0"/>
                        <a:t>Key deposit</a:t>
                      </a:r>
                      <a:endParaRPr lang="en-US" dirty="0"/>
                    </a:p>
                  </a:txBody>
                  <a:tcPr/>
                </a:tc>
                <a:tc>
                  <a:txBody>
                    <a:bodyPr/>
                    <a:lstStyle/>
                    <a:p>
                      <a:pPr algn="r"/>
                      <a:r>
                        <a:rPr lang="en-US" dirty="0" smtClean="0"/>
                        <a:t>$50</a:t>
                      </a:r>
                      <a:endParaRPr lang="en-US" dirty="0"/>
                    </a:p>
                  </a:txBody>
                  <a:tcPr/>
                </a:tc>
                <a:tc>
                  <a:txBody>
                    <a:bodyPr/>
                    <a:lstStyle/>
                    <a:p>
                      <a:r>
                        <a:rPr lang="en-US" dirty="0" smtClean="0"/>
                        <a:t>UPS Store renewal</a:t>
                      </a:r>
                      <a:endParaRPr lang="en-US" dirty="0"/>
                    </a:p>
                  </a:txBody>
                  <a:tcPr/>
                </a:tc>
                <a:tc>
                  <a:txBody>
                    <a:bodyPr/>
                    <a:lstStyle/>
                    <a:p>
                      <a:pPr algn="r"/>
                      <a:r>
                        <a:rPr lang="en-US" dirty="0" smtClean="0"/>
                        <a:t>$240.00</a:t>
                      </a:r>
                      <a:endParaRPr lang="en-US" dirty="0"/>
                    </a:p>
                  </a:txBody>
                  <a:tcPr/>
                </a:tc>
              </a:tr>
              <a:tr h="687992">
                <a:tc>
                  <a:txBody>
                    <a:bodyPr/>
                    <a:lstStyle/>
                    <a:p>
                      <a:endParaRPr lang="en-US"/>
                    </a:p>
                  </a:txBody>
                  <a:tcPr/>
                </a:tc>
                <a:tc>
                  <a:txBody>
                    <a:bodyPr/>
                    <a:lstStyle/>
                    <a:p>
                      <a:endParaRPr lang="en-US" dirty="0"/>
                    </a:p>
                  </a:txBody>
                  <a:tcPr/>
                </a:tc>
                <a:tc>
                  <a:txBody>
                    <a:bodyPr/>
                    <a:lstStyle/>
                    <a:p>
                      <a:r>
                        <a:rPr lang="en-US" dirty="0" smtClean="0"/>
                        <a:t>Key deposits refunded</a:t>
                      </a:r>
                      <a:endParaRPr lang="en-US" dirty="0"/>
                    </a:p>
                  </a:txBody>
                  <a:tcPr/>
                </a:tc>
                <a:tc>
                  <a:txBody>
                    <a:bodyPr/>
                    <a:lstStyle/>
                    <a:p>
                      <a:pPr algn="r"/>
                      <a:r>
                        <a:rPr lang="en-US" dirty="0" smtClean="0"/>
                        <a:t>$100.00</a:t>
                      </a:r>
                      <a:endParaRPr lang="en-US" dirty="0"/>
                    </a:p>
                  </a:txBody>
                  <a:tcPr/>
                </a:tc>
              </a:tr>
              <a:tr h="544320">
                <a:tc>
                  <a:txBody>
                    <a:bodyPr/>
                    <a:lstStyle/>
                    <a:p>
                      <a:endParaRPr lang="en-US"/>
                    </a:p>
                  </a:txBody>
                  <a:tcPr/>
                </a:tc>
                <a:tc>
                  <a:txBody>
                    <a:bodyPr/>
                    <a:lstStyle/>
                    <a:p>
                      <a:endParaRPr lang="en-US"/>
                    </a:p>
                  </a:txBody>
                  <a:tcPr/>
                </a:tc>
                <a:tc>
                  <a:txBody>
                    <a:bodyPr/>
                    <a:lstStyle/>
                    <a:p>
                      <a:r>
                        <a:rPr lang="en-US" dirty="0" smtClean="0"/>
                        <a:t>Astronomical</a:t>
                      </a:r>
                      <a:r>
                        <a:rPr lang="en-US" baseline="0" dirty="0" smtClean="0"/>
                        <a:t> League dues</a:t>
                      </a:r>
                      <a:endParaRPr lang="en-US" dirty="0"/>
                    </a:p>
                  </a:txBody>
                  <a:tcPr/>
                </a:tc>
                <a:tc>
                  <a:txBody>
                    <a:bodyPr/>
                    <a:lstStyle/>
                    <a:p>
                      <a:pPr algn="r"/>
                      <a:r>
                        <a:rPr lang="en-US" dirty="0" smtClean="0"/>
                        <a:t>$377.50</a:t>
                      </a:r>
                      <a:endParaRPr lang="en-US" dirty="0"/>
                    </a:p>
                  </a:txBody>
                  <a:tcPr/>
                </a:tc>
              </a:tr>
              <a:tr h="544320">
                <a:tc>
                  <a:txBody>
                    <a:bodyPr/>
                    <a:lstStyle/>
                    <a:p>
                      <a:endParaRPr lang="en-US"/>
                    </a:p>
                  </a:txBody>
                  <a:tcPr/>
                </a:tc>
                <a:tc>
                  <a:txBody>
                    <a:bodyPr/>
                    <a:lstStyle/>
                    <a:p>
                      <a:endParaRPr lang="en-US"/>
                    </a:p>
                  </a:txBody>
                  <a:tcPr/>
                </a:tc>
                <a:tc>
                  <a:txBody>
                    <a:bodyPr/>
                    <a:lstStyle/>
                    <a:p>
                      <a:r>
                        <a:rPr lang="en-US" dirty="0" smtClean="0"/>
                        <a:t>Insurance</a:t>
                      </a:r>
                      <a:endParaRPr lang="en-US" dirty="0"/>
                    </a:p>
                  </a:txBody>
                  <a:tcPr/>
                </a:tc>
                <a:tc>
                  <a:txBody>
                    <a:bodyPr/>
                    <a:lstStyle/>
                    <a:p>
                      <a:pPr algn="r"/>
                      <a:r>
                        <a:rPr lang="en-US" dirty="0" smtClean="0"/>
                        <a:t>$320.00</a:t>
                      </a:r>
                      <a:endParaRPr lang="en-US" dirty="0"/>
                    </a:p>
                  </a:txBody>
                  <a:tcPr/>
                </a:tc>
              </a:tr>
              <a:tr h="544320">
                <a:tc>
                  <a:txBody>
                    <a:bodyPr/>
                    <a:lstStyle/>
                    <a:p>
                      <a:endParaRPr lang="en-US"/>
                    </a:p>
                  </a:txBody>
                  <a:tcPr/>
                </a:tc>
                <a:tc>
                  <a:txBody>
                    <a:bodyPr/>
                    <a:lstStyle/>
                    <a:p>
                      <a:endParaRPr lang="en-US"/>
                    </a:p>
                  </a:txBody>
                  <a:tcPr/>
                </a:tc>
                <a:tc>
                  <a:txBody>
                    <a:bodyPr/>
                    <a:lstStyle/>
                    <a:p>
                      <a:r>
                        <a:rPr lang="en-US" dirty="0" smtClean="0"/>
                        <a:t>IDA Membership</a:t>
                      </a:r>
                      <a:endParaRPr lang="en-US" dirty="0"/>
                    </a:p>
                  </a:txBody>
                  <a:tcPr/>
                </a:tc>
                <a:tc>
                  <a:txBody>
                    <a:bodyPr/>
                    <a:lstStyle/>
                    <a:p>
                      <a:pPr algn="r"/>
                      <a:r>
                        <a:rPr lang="en-US" dirty="0" smtClean="0"/>
                        <a:t>$100.00</a:t>
                      </a:r>
                      <a:endParaRPr lang="en-US" dirty="0"/>
                    </a:p>
                  </a:txBody>
                  <a:tcPr/>
                </a:tc>
              </a:tr>
              <a:tr h="544320">
                <a:tc>
                  <a:txBody>
                    <a:bodyPr/>
                    <a:lstStyle/>
                    <a:p>
                      <a:r>
                        <a:rPr lang="en-US" dirty="0" smtClean="0"/>
                        <a:t>Total income</a:t>
                      </a:r>
                      <a:endParaRPr lang="en-US" dirty="0"/>
                    </a:p>
                  </a:txBody>
                  <a:tcPr/>
                </a:tc>
                <a:tc>
                  <a:txBody>
                    <a:bodyPr/>
                    <a:lstStyle/>
                    <a:p>
                      <a:pPr algn="r"/>
                      <a:r>
                        <a:rPr lang="en-US" dirty="0" smtClean="0"/>
                        <a:t>$4,730</a:t>
                      </a:r>
                      <a:endParaRPr lang="en-US" dirty="0"/>
                    </a:p>
                  </a:txBody>
                  <a:tcPr/>
                </a:tc>
                <a:tc>
                  <a:txBody>
                    <a:bodyPr/>
                    <a:lstStyle/>
                    <a:p>
                      <a:r>
                        <a:rPr lang="en-US" dirty="0" smtClean="0"/>
                        <a:t>Total expenses</a:t>
                      </a:r>
                      <a:endParaRPr lang="en-US" dirty="0"/>
                    </a:p>
                  </a:txBody>
                  <a:tcPr/>
                </a:tc>
                <a:tc>
                  <a:txBody>
                    <a:bodyPr/>
                    <a:lstStyle/>
                    <a:p>
                      <a:pPr algn="r"/>
                      <a:r>
                        <a:rPr lang="en-US" dirty="0" smtClean="0"/>
                        <a:t>$1386.16</a:t>
                      </a:r>
                      <a:endParaRPr lang="en-US" dirty="0"/>
                    </a:p>
                  </a:txBody>
                  <a:tcPr/>
                </a:tc>
              </a:tr>
            </a:tbl>
          </a:graphicData>
        </a:graphic>
      </p:graphicFrame>
    </p:spTree>
    <p:extLst>
      <p:ext uri="{BB962C8B-B14F-4D97-AF65-F5344CB8AC3E}">
        <p14:creationId xmlns:p14="http://schemas.microsoft.com/office/powerpoint/2010/main" val="172560209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lvl="0" algn="ctr">
              <a:spcBef>
                <a:spcPct val="0"/>
              </a:spcBef>
              <a:defRPr/>
            </a:pPr>
            <a:r>
              <a:rPr lang="en-US" sz="7200" b="1" dirty="0">
                <a:solidFill>
                  <a:schemeClr val="bg2">
                    <a:lumMod val="60000"/>
                    <a:lumOff val="40000"/>
                  </a:schemeClr>
                </a:solidFill>
                <a:latin typeface="Times New Roman"/>
                <a:cs typeface="Times New Roman"/>
              </a:rPr>
              <a:t>Astronomical League Observing Club Awards</a:t>
            </a:r>
          </a:p>
        </p:txBody>
      </p:sp>
    </p:spTree>
    <p:extLst>
      <p:ext uri="{BB962C8B-B14F-4D97-AF65-F5344CB8AC3E}">
        <p14:creationId xmlns:p14="http://schemas.microsoft.com/office/powerpoint/2010/main" val="1125618937"/>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156579"/>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Treasurer’s Report</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7" name="TextBox 6"/>
          <p:cNvSpPr txBox="1"/>
          <p:nvPr/>
        </p:nvSpPr>
        <p:spPr>
          <a:xfrm>
            <a:off x="241300" y="1955800"/>
            <a:ext cx="8623300" cy="3970318"/>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Current account balances:</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PayPal account:  $714.67</a:t>
            </a:r>
          </a:p>
          <a:p>
            <a:pPr algn="ctr"/>
            <a:r>
              <a:rPr lang="en-US" sz="3600" dirty="0" smtClean="0">
                <a:solidFill>
                  <a:srgbClr val="CCFF33"/>
                </a:solidFill>
                <a:latin typeface="Times New Roman"/>
                <a:cs typeface="Times New Roman"/>
              </a:rPr>
              <a:t>Operating account:  $5,740.53</a:t>
            </a:r>
          </a:p>
          <a:p>
            <a:pPr algn="ctr"/>
            <a:r>
              <a:rPr lang="en-US" sz="3600" dirty="0" smtClean="0">
                <a:solidFill>
                  <a:srgbClr val="CCFF33"/>
                </a:solidFill>
                <a:latin typeface="Times New Roman"/>
                <a:cs typeface="Times New Roman"/>
              </a:rPr>
              <a:t>Observatory fund:  $14,487.63</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Total monetary assets:  $20,942.83</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491907632"/>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Board Elections</a:t>
            </a:r>
          </a:p>
        </p:txBody>
      </p:sp>
    </p:spTree>
    <p:extLst>
      <p:ext uri="{BB962C8B-B14F-4D97-AF65-F5344CB8AC3E}">
        <p14:creationId xmlns:p14="http://schemas.microsoft.com/office/powerpoint/2010/main" val="1921631294"/>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Board Elections</a:t>
            </a:r>
          </a:p>
        </p:txBody>
      </p:sp>
      <p:sp>
        <p:nvSpPr>
          <p:cNvPr id="2" name="TextBox 1"/>
          <p:cNvSpPr txBox="1"/>
          <p:nvPr/>
        </p:nvSpPr>
        <p:spPr>
          <a:xfrm>
            <a:off x="241300" y="1955800"/>
            <a:ext cx="8623300" cy="4524316"/>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Nominees:</a:t>
            </a: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President:  Chris Todd</a:t>
            </a:r>
          </a:p>
          <a:p>
            <a:pPr algn="ctr"/>
            <a:r>
              <a:rPr lang="en-US" sz="3600" dirty="0" smtClean="0">
                <a:solidFill>
                  <a:srgbClr val="CCFF33"/>
                </a:solidFill>
                <a:latin typeface="Times New Roman"/>
                <a:cs typeface="Times New Roman"/>
              </a:rPr>
              <a:t>First Vice President:  Wayne Baggett</a:t>
            </a:r>
          </a:p>
          <a:p>
            <a:pPr algn="ctr"/>
            <a:r>
              <a:rPr lang="en-US" sz="3600" dirty="0" smtClean="0">
                <a:solidFill>
                  <a:srgbClr val="CCFF33"/>
                </a:solidFill>
                <a:latin typeface="Times New Roman"/>
                <a:cs typeface="Times New Roman"/>
              </a:rPr>
              <a:t>Second Vice President:  Chris </a:t>
            </a:r>
            <a:r>
              <a:rPr lang="en-US" sz="3600" dirty="0" err="1" smtClean="0">
                <a:solidFill>
                  <a:srgbClr val="CCFF33"/>
                </a:solidFill>
                <a:latin typeface="Times New Roman"/>
                <a:cs typeface="Times New Roman"/>
              </a:rPr>
              <a:t>Miskiewicz</a:t>
            </a: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Treasurer:  Joel Goodman</a:t>
            </a:r>
          </a:p>
          <a:p>
            <a:pPr algn="ctr"/>
            <a:r>
              <a:rPr lang="en-US" sz="3600" dirty="0" smtClean="0">
                <a:solidFill>
                  <a:srgbClr val="CCFF33"/>
                </a:solidFill>
                <a:latin typeface="Times New Roman"/>
                <a:cs typeface="Times New Roman"/>
              </a:rPr>
              <a:t>Secretary:  Josh Farquhar</a:t>
            </a:r>
          </a:p>
          <a:p>
            <a:pPr algn="ctr"/>
            <a:r>
              <a:rPr lang="en-US" sz="3600" dirty="0" smtClean="0">
                <a:solidFill>
                  <a:srgbClr val="CCFF33"/>
                </a:solidFill>
                <a:latin typeface="Times New Roman"/>
                <a:cs typeface="Times New Roman"/>
              </a:rPr>
              <a:t>Events Coordinator:  Open</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160412300"/>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What’s new for 2014?</a:t>
            </a:r>
          </a:p>
        </p:txBody>
      </p:sp>
    </p:spTree>
    <p:extLst>
      <p:ext uri="{BB962C8B-B14F-4D97-AF65-F5344CB8AC3E}">
        <p14:creationId xmlns:p14="http://schemas.microsoft.com/office/powerpoint/2010/main" val="408960478"/>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More Speakers</a:t>
            </a:r>
          </a:p>
        </p:txBody>
      </p:sp>
    </p:spTree>
    <p:extLst>
      <p:ext uri="{BB962C8B-B14F-4D97-AF65-F5344CB8AC3E}">
        <p14:creationId xmlns:p14="http://schemas.microsoft.com/office/powerpoint/2010/main" val="2481781861"/>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Solar Max continues</a:t>
            </a:r>
          </a:p>
        </p:txBody>
      </p:sp>
    </p:spTree>
    <p:extLst>
      <p:ext uri="{BB962C8B-B14F-4D97-AF65-F5344CB8AC3E}">
        <p14:creationId xmlns:p14="http://schemas.microsoft.com/office/powerpoint/2010/main" val="2903365285"/>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More public outreach</a:t>
            </a:r>
          </a:p>
        </p:txBody>
      </p:sp>
    </p:spTree>
    <p:extLst>
      <p:ext uri="{BB962C8B-B14F-4D97-AF65-F5344CB8AC3E}">
        <p14:creationId xmlns:p14="http://schemas.microsoft.com/office/powerpoint/2010/main" val="1043543146"/>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The observatory gets built!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dirty="0" smtClean="0">
                <a:solidFill>
                  <a:schemeClr val="bg2">
                    <a:lumMod val="60000"/>
                    <a:lumOff val="40000"/>
                  </a:schemeClr>
                </a:solidFill>
                <a:latin typeface="Times New Roman"/>
                <a:ea typeface="+mj-ea"/>
                <a:cs typeface="Times New Roman"/>
              </a:rPr>
              <a:t>(No, really, we mean it this time)</a:t>
            </a:r>
            <a:endPar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Tree>
    <p:extLst>
      <p:ext uri="{BB962C8B-B14F-4D97-AF65-F5344CB8AC3E}">
        <p14:creationId xmlns:p14="http://schemas.microsoft.com/office/powerpoint/2010/main" val="1668138770"/>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Observatory project and Watson Telescope</a:t>
            </a:r>
          </a:p>
        </p:txBody>
      </p:sp>
    </p:spTree>
    <p:extLst>
      <p:ext uri="{BB962C8B-B14F-4D97-AF65-F5344CB8AC3E}">
        <p14:creationId xmlns:p14="http://schemas.microsoft.com/office/powerpoint/2010/main" val="2687022740"/>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Screen Shot 2014-01-14 at 11.1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00" y="266700"/>
            <a:ext cx="3987800" cy="6350000"/>
          </a:xfrm>
          <a:prstGeom prst="rect">
            <a:avLst/>
          </a:prstGeom>
        </p:spPr>
      </p:pic>
    </p:spTree>
    <p:extLst>
      <p:ext uri="{BB962C8B-B14F-4D97-AF65-F5344CB8AC3E}">
        <p14:creationId xmlns:p14="http://schemas.microsoft.com/office/powerpoint/2010/main" val="114989763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177800" y="139700"/>
            <a:ext cx="8801100" cy="1754327"/>
          </a:xfrm>
          <a:prstGeom prst="rect">
            <a:avLst/>
          </a:prstGeom>
          <a:noFill/>
        </p:spPr>
        <p:txBody>
          <a:bodyPr wrap="square" rtlCol="0">
            <a:spAutoFit/>
          </a:bodyPr>
          <a:lstStyle/>
          <a:p>
            <a:pPr algn="ctr"/>
            <a:r>
              <a:rPr lang="en-US" sz="5400" dirty="0" smtClean="0">
                <a:solidFill>
                  <a:srgbClr val="CCFF33"/>
                </a:solidFill>
                <a:latin typeface="Times New Roman"/>
                <a:cs typeface="Times New Roman"/>
              </a:rPr>
              <a:t>Chris Todd</a:t>
            </a:r>
          </a:p>
          <a:p>
            <a:pPr algn="ctr"/>
            <a:r>
              <a:rPr lang="en-US" sz="5400" dirty="0" smtClean="0">
                <a:solidFill>
                  <a:srgbClr val="CCFF33"/>
                </a:solidFill>
                <a:latin typeface="Times New Roman"/>
                <a:cs typeface="Times New Roman"/>
              </a:rPr>
              <a:t>Meteor Observers Club</a:t>
            </a:r>
            <a:endParaRPr lang="en-US" sz="5400" dirty="0">
              <a:solidFill>
                <a:srgbClr val="CCFF33"/>
              </a:solidFill>
              <a:latin typeface="Times New Roman"/>
              <a:cs typeface="Times New Roman"/>
            </a:endParaRPr>
          </a:p>
        </p:txBody>
      </p:sp>
      <p:pic>
        <p:nvPicPr>
          <p:cNvPr id="3" name="Picture 2" descr="MeteorWatcher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224" y="2146300"/>
            <a:ext cx="4861115" cy="4703380"/>
          </a:xfrm>
          <a:prstGeom prst="rect">
            <a:avLst/>
          </a:prstGeom>
        </p:spPr>
      </p:pic>
    </p:spTree>
    <p:extLst>
      <p:ext uri="{BB962C8B-B14F-4D97-AF65-F5344CB8AC3E}">
        <p14:creationId xmlns:p14="http://schemas.microsoft.com/office/powerpoint/2010/main" val="4055949614"/>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graphic-timetab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4546989" cy="6858000"/>
          </a:xfrm>
          <a:prstGeom prst="rect">
            <a:avLst/>
          </a:prstGeom>
        </p:spPr>
      </p:pic>
    </p:spTree>
    <p:extLst>
      <p:ext uri="{BB962C8B-B14F-4D97-AF65-F5344CB8AC3E}">
        <p14:creationId xmlns:p14="http://schemas.microsoft.com/office/powerpoint/2010/main" val="348926354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Watson Telescope</a:t>
            </a:r>
          </a:p>
        </p:txBody>
      </p:sp>
      <p:sp>
        <p:nvSpPr>
          <p:cNvPr id="2" name="TextBox 1"/>
          <p:cNvSpPr txBox="1"/>
          <p:nvPr/>
        </p:nvSpPr>
        <p:spPr>
          <a:xfrm>
            <a:off x="984250" y="1955800"/>
            <a:ext cx="7175500" cy="1200329"/>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Some text here</a:t>
            </a:r>
            <a:endParaRPr lang="en-US" sz="3600" dirty="0">
              <a:solidFill>
                <a:srgbClr val="CCFF33"/>
              </a:solidFill>
              <a:latin typeface="Times New Roman"/>
              <a:cs typeface="Times New Roman"/>
            </a:endParaRPr>
          </a:p>
        </p:txBody>
      </p:sp>
      <p:pic>
        <p:nvPicPr>
          <p:cNvPr id="3" name="Picture 2" descr="observato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6700"/>
            <a:ext cx="9144000" cy="4879879"/>
          </a:xfrm>
          <a:prstGeom prst="rect">
            <a:avLst/>
          </a:prstGeom>
        </p:spPr>
      </p:pic>
    </p:spTree>
    <p:extLst>
      <p:ext uri="{BB962C8B-B14F-4D97-AF65-F5344CB8AC3E}">
        <p14:creationId xmlns:p14="http://schemas.microsoft.com/office/powerpoint/2010/main" val="265518349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Watson Telescope</a:t>
            </a:r>
          </a:p>
        </p:txBody>
      </p:sp>
      <p:sp>
        <p:nvSpPr>
          <p:cNvPr id="2" name="TextBox 1"/>
          <p:cNvSpPr txBox="1"/>
          <p:nvPr/>
        </p:nvSpPr>
        <p:spPr>
          <a:xfrm>
            <a:off x="984250" y="1955800"/>
            <a:ext cx="7175500" cy="1200329"/>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Some text here</a:t>
            </a:r>
            <a:endParaRPr lang="en-US" sz="3600" dirty="0">
              <a:solidFill>
                <a:srgbClr val="CCFF33"/>
              </a:solidFill>
              <a:latin typeface="Times New Roman"/>
              <a:cs typeface="Times New Roman"/>
            </a:endParaRPr>
          </a:p>
        </p:txBody>
      </p:sp>
      <p:pic>
        <p:nvPicPr>
          <p:cNvPr id="4" name="Picture 3" descr="Watson-disassemb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000"/>
            <a:ext cx="9144000" cy="4881018"/>
          </a:xfrm>
          <a:prstGeom prst="rect">
            <a:avLst/>
          </a:prstGeom>
        </p:spPr>
      </p:pic>
    </p:spTree>
    <p:extLst>
      <p:ext uri="{BB962C8B-B14F-4D97-AF65-F5344CB8AC3E}">
        <p14:creationId xmlns:p14="http://schemas.microsoft.com/office/powerpoint/2010/main" val="82610763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Watson Telescope</a:t>
            </a:r>
          </a:p>
        </p:txBody>
      </p:sp>
      <p:sp>
        <p:nvSpPr>
          <p:cNvPr id="2" name="TextBox 1"/>
          <p:cNvSpPr txBox="1"/>
          <p:nvPr/>
        </p:nvSpPr>
        <p:spPr>
          <a:xfrm>
            <a:off x="0" y="1333500"/>
            <a:ext cx="9144000" cy="3970318"/>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1986: Paul S. Watson dies</a:t>
            </a:r>
          </a:p>
          <a:p>
            <a:pPr algn="ctr"/>
            <a:r>
              <a:rPr lang="en-US" sz="3600" dirty="0" smtClean="0">
                <a:solidFill>
                  <a:srgbClr val="CCFF33"/>
                </a:solidFill>
                <a:latin typeface="Times New Roman"/>
                <a:cs typeface="Times New Roman"/>
              </a:rPr>
              <a:t>1988:  BAS receives donation of Watson scope</a:t>
            </a: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1999: Restoration project stalls, Howard Astronomical League formed</a:t>
            </a: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2000-2013: HAL develops relationship with Howard County Dept. of Parks and Recreation</a:t>
            </a:r>
          </a:p>
          <a:p>
            <a:pPr algn="ctr"/>
            <a:r>
              <a:rPr lang="en-US" sz="3600" dirty="0" smtClean="0">
                <a:solidFill>
                  <a:srgbClr val="CCFF33"/>
                </a:solidFill>
                <a:latin typeface="Times New Roman"/>
                <a:cs typeface="Times New Roman"/>
              </a:rPr>
              <a:t>2014:  Observatory construction begins</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238712520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sp>
        <p:nvSpPr>
          <p:cNvPr id="2" name="TextBox 1"/>
          <p:cNvSpPr txBox="1"/>
          <p:nvPr/>
        </p:nvSpPr>
        <p:spPr>
          <a:xfrm>
            <a:off x="0" y="1333500"/>
            <a:ext cx="9144000" cy="5632312"/>
          </a:xfrm>
          <a:prstGeom prst="rect">
            <a:avLst/>
          </a:prstGeom>
          <a:noFill/>
        </p:spPr>
        <p:txBody>
          <a:bodyPr wrap="square" rtlCol="0">
            <a:spAutoFit/>
          </a:bodyPr>
          <a:lstStyle/>
          <a:p>
            <a:pPr algn="ctr"/>
            <a:r>
              <a:rPr lang="en-US" sz="3600" dirty="0">
                <a:solidFill>
                  <a:srgbClr val="CCFF33"/>
                </a:solidFill>
                <a:latin typeface="Times New Roman"/>
                <a:cs typeface="Times New Roman"/>
              </a:rPr>
              <a:t>15 foot </a:t>
            </a:r>
            <a:r>
              <a:rPr lang="en-US" sz="3600" dirty="0" err="1">
                <a:solidFill>
                  <a:srgbClr val="CCFF33"/>
                </a:solidFill>
                <a:latin typeface="Times New Roman"/>
                <a:cs typeface="Times New Roman"/>
              </a:rPr>
              <a:t>ProDome</a:t>
            </a:r>
            <a:r>
              <a:rPr lang="en-US" sz="3600" dirty="0">
                <a:solidFill>
                  <a:srgbClr val="CCFF33"/>
                </a:solidFill>
                <a:latin typeface="Times New Roman"/>
                <a:cs typeface="Times New Roman"/>
              </a:rPr>
              <a:t> </a:t>
            </a:r>
            <a:r>
              <a:rPr lang="en-US" sz="3600" dirty="0" smtClean="0">
                <a:solidFill>
                  <a:srgbClr val="CCFF33"/>
                </a:solidFill>
                <a:latin typeface="Times New Roman"/>
                <a:cs typeface="Times New Roman"/>
              </a:rPr>
              <a:t>purchased</a:t>
            </a:r>
            <a:endParaRPr lang="en-US" sz="3600" dirty="0">
              <a:solidFill>
                <a:srgbClr val="CCFF33"/>
              </a:solidFill>
              <a:latin typeface="Times New Roman"/>
              <a:cs typeface="Times New Roman"/>
            </a:endParaRP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20 foot wide accessible building, with storage</a:t>
            </a: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Telescope restoration completed (including optical testing)</a:t>
            </a:r>
            <a:endParaRPr lang="en-US" sz="3600" dirty="0">
              <a:solidFill>
                <a:srgbClr val="CCFF33"/>
              </a:solidFill>
              <a:latin typeface="Times New Roman"/>
              <a:cs typeface="Times New Roman"/>
            </a:endParaRP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Marty Cohen from Company 7 refurbished and motorized the mount</a:t>
            </a:r>
          </a:p>
          <a:p>
            <a:pPr algn="ct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281122815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4" name="Picture 3" descr="mount-reassemb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99" y="1052407"/>
            <a:ext cx="10861674" cy="5792893"/>
          </a:xfrm>
          <a:prstGeom prst="rect">
            <a:avLst/>
          </a:prstGeom>
        </p:spPr>
      </p:pic>
    </p:spTree>
    <p:extLst>
      <p:ext uri="{BB962C8B-B14F-4D97-AF65-F5344CB8AC3E}">
        <p14:creationId xmlns:p14="http://schemas.microsoft.com/office/powerpoint/2010/main" val="120671656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7" name="Picture 6" descr="focuser-resto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600"/>
            <a:ext cx="9144000" cy="5624385"/>
          </a:xfrm>
          <a:prstGeom prst="rect">
            <a:avLst/>
          </a:prstGeom>
        </p:spPr>
      </p:pic>
    </p:spTree>
    <p:extLst>
      <p:ext uri="{BB962C8B-B14F-4D97-AF65-F5344CB8AC3E}">
        <p14:creationId xmlns:p14="http://schemas.microsoft.com/office/powerpoint/2010/main" val="78352379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3" name="Picture 2" descr="scope-pointing-d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600"/>
            <a:ext cx="9144000" cy="5232451"/>
          </a:xfrm>
          <a:prstGeom prst="rect">
            <a:avLst/>
          </a:prstGeom>
        </p:spPr>
      </p:pic>
    </p:spTree>
    <p:extLst>
      <p:ext uri="{BB962C8B-B14F-4D97-AF65-F5344CB8AC3E}">
        <p14:creationId xmlns:p14="http://schemas.microsoft.com/office/powerpoint/2010/main" val="2897612603"/>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2" name="Picture 1" descr="Screen Shot 2014-01-14 at 11.47.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1676400"/>
            <a:ext cx="7975600" cy="3492500"/>
          </a:xfrm>
          <a:prstGeom prst="rect">
            <a:avLst/>
          </a:prstGeom>
        </p:spPr>
      </p:pic>
    </p:spTree>
    <p:extLst>
      <p:ext uri="{BB962C8B-B14F-4D97-AF65-F5344CB8AC3E}">
        <p14:creationId xmlns:p14="http://schemas.microsoft.com/office/powerpoint/2010/main" val="123118550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3" name="Picture 2" descr="Screen Shot 2014-01-14 at 11.47.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600"/>
            <a:ext cx="9144000" cy="5375094"/>
          </a:xfrm>
          <a:prstGeom prst="rect">
            <a:avLst/>
          </a:prstGeom>
        </p:spPr>
      </p:pic>
    </p:spTree>
    <p:extLst>
      <p:ext uri="{BB962C8B-B14F-4D97-AF65-F5344CB8AC3E}">
        <p14:creationId xmlns:p14="http://schemas.microsoft.com/office/powerpoint/2010/main" val="192753835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Upcoming club activities</a:t>
            </a:r>
          </a:p>
        </p:txBody>
      </p:sp>
    </p:spTree>
    <p:extLst>
      <p:ext uri="{BB962C8B-B14F-4D97-AF65-F5344CB8AC3E}">
        <p14:creationId xmlns:p14="http://schemas.microsoft.com/office/powerpoint/2010/main" val="3620343203"/>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3" name="Picture 2" descr="Screen Shot 2014-01-14 at 11.48.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9700"/>
            <a:ext cx="9144000" cy="4572000"/>
          </a:xfrm>
          <a:prstGeom prst="rect">
            <a:avLst/>
          </a:prstGeom>
        </p:spPr>
      </p:pic>
    </p:spTree>
    <p:extLst>
      <p:ext uri="{BB962C8B-B14F-4D97-AF65-F5344CB8AC3E}">
        <p14:creationId xmlns:p14="http://schemas.microsoft.com/office/powerpoint/2010/main" val="3351381230"/>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791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Observatory Project</a:t>
            </a:r>
          </a:p>
        </p:txBody>
      </p:sp>
      <p:pic>
        <p:nvPicPr>
          <p:cNvPr id="4" name="Picture 3" descr="Screen Shot 2014-01-15 at 9.28.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2800"/>
            <a:ext cx="9144000" cy="6049678"/>
          </a:xfrm>
          <a:prstGeom prst="rect">
            <a:avLst/>
          </a:prstGeom>
        </p:spPr>
      </p:pic>
      <p:sp>
        <p:nvSpPr>
          <p:cNvPr id="7" name="Rectangle 6"/>
          <p:cNvSpPr/>
          <p:nvPr/>
        </p:nvSpPr>
        <p:spPr>
          <a:xfrm>
            <a:off x="2687320" y="2598420"/>
            <a:ext cx="538480" cy="297180"/>
          </a:xfrm>
          <a:prstGeom prst="rect">
            <a:avLst/>
          </a:prstGeom>
          <a:solidFill>
            <a:srgbClr val="00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709848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latin typeface="Times New Roman"/>
                <a:cs typeface="Times New Roman"/>
              </a:rPr>
              <a:t>Thank You!</a:t>
            </a:r>
            <a:endParaRPr lang="en-US" dirty="0">
              <a:solidFill>
                <a:srgbClr val="00B0F0"/>
              </a:solidFill>
              <a:latin typeface="Times New Roman"/>
              <a:cs typeface="Times New Roman"/>
            </a:endParaRPr>
          </a:p>
        </p:txBody>
      </p:sp>
      <p:sp>
        <p:nvSpPr>
          <p:cNvPr id="3" name="Content Placeholder 2"/>
          <p:cNvSpPr>
            <a:spLocks noGrp="1"/>
          </p:cNvSpPr>
          <p:nvPr>
            <p:ph idx="1"/>
          </p:nvPr>
        </p:nvSpPr>
        <p:spPr>
          <a:xfrm>
            <a:off x="494270" y="1519195"/>
            <a:ext cx="8229600" cy="1600200"/>
          </a:xfrm>
        </p:spPr>
        <p:txBody>
          <a:bodyPr>
            <a:normAutofit fontScale="85000" lnSpcReduction="20000"/>
          </a:bodyPr>
          <a:lstStyle/>
          <a:p>
            <a:pPr marL="0" indent="0" algn="ctr">
              <a:buNone/>
            </a:pPr>
            <a:r>
              <a:rPr lang="en-US" dirty="0" smtClean="0">
                <a:solidFill>
                  <a:srgbClr val="00FF00"/>
                </a:solidFill>
                <a:latin typeface="Times New Roman"/>
                <a:cs typeface="Times New Roman"/>
              </a:rPr>
              <a:t>Next month’s meeting is on Thursday,</a:t>
            </a:r>
          </a:p>
          <a:p>
            <a:pPr marL="0" indent="0" algn="ctr">
              <a:buNone/>
            </a:pPr>
            <a:r>
              <a:rPr lang="en-US" dirty="0" smtClean="0">
                <a:solidFill>
                  <a:srgbClr val="00FF00"/>
                </a:solidFill>
                <a:latin typeface="Times New Roman"/>
                <a:cs typeface="Times New Roman"/>
              </a:rPr>
              <a:t>February 20</a:t>
            </a:r>
            <a:r>
              <a:rPr lang="en-US" baseline="30000" dirty="0" smtClean="0">
                <a:solidFill>
                  <a:srgbClr val="00FF00"/>
                </a:solidFill>
                <a:latin typeface="Times New Roman"/>
                <a:cs typeface="Times New Roman"/>
              </a:rPr>
              <a:t>th</a:t>
            </a:r>
            <a:r>
              <a:rPr lang="en-US" dirty="0" smtClean="0">
                <a:solidFill>
                  <a:srgbClr val="00FF00"/>
                </a:solidFill>
                <a:latin typeface="Times New Roman"/>
                <a:cs typeface="Times New Roman"/>
              </a:rPr>
              <a:t>, 2014</a:t>
            </a:r>
          </a:p>
          <a:p>
            <a:pPr marL="0" indent="0" algn="ctr">
              <a:buNone/>
            </a:pPr>
            <a:r>
              <a:rPr lang="en-US" dirty="0" smtClean="0">
                <a:solidFill>
                  <a:srgbClr val="00FF00"/>
                </a:solidFill>
                <a:latin typeface="Times New Roman"/>
                <a:cs typeface="Times New Roman"/>
              </a:rPr>
              <a:t>7:30 PM</a:t>
            </a:r>
          </a:p>
        </p:txBody>
      </p:sp>
      <p:sp>
        <p:nvSpPr>
          <p:cNvPr id="6" name="Content Placeholder 2"/>
          <p:cNvSpPr txBox="1">
            <a:spLocks/>
          </p:cNvSpPr>
          <p:nvPr/>
        </p:nvSpPr>
        <p:spPr>
          <a:xfrm>
            <a:off x="495589" y="3445728"/>
            <a:ext cx="8172043" cy="29931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400" dirty="0" smtClean="0">
                <a:solidFill>
                  <a:srgbClr val="FFFF00"/>
                </a:solidFill>
                <a:latin typeface="Times New Roman"/>
                <a:cs typeface="Times New Roman"/>
              </a:rPr>
              <a:t>Meeting theme:</a:t>
            </a:r>
          </a:p>
          <a:p>
            <a:pPr lvl="0" algn="ctr">
              <a:spcBef>
                <a:spcPct val="20000"/>
              </a:spcBef>
              <a:defRPr/>
            </a:pPr>
            <a:r>
              <a:rPr lang="en-US" sz="4000" dirty="0" smtClean="0">
                <a:latin typeface="Times New Roman"/>
                <a:cs typeface="Times New Roman"/>
              </a:rPr>
              <a:t>I don’t know yet</a:t>
            </a:r>
            <a:endParaRPr kumimoji="0" lang="en-US" sz="4000" b="0" i="0" u="none" strike="noStrike" kern="1200" cap="none" spc="0" normalizeH="0" baseline="0" noProof="0" dirty="0" smtClean="0">
              <a:ln>
                <a:noFill/>
              </a:ln>
              <a:effectLst/>
              <a:uLnTx/>
              <a:uFillTx/>
              <a:latin typeface="Times New Roman"/>
              <a:cs typeface="Times New Roman"/>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solidFill>
                <a:srgbClr val="FFFF00"/>
              </a:solidFill>
              <a:effectLst/>
              <a:uLnTx/>
              <a:uFillTx/>
              <a:latin typeface="Times New Roman"/>
              <a:cs typeface="Times New Roman"/>
            </a:endParaRPr>
          </a:p>
        </p:txBody>
      </p:sp>
      <p:sp>
        <p:nvSpPr>
          <p:cNvPr id="7" name="Rectangle 6"/>
          <p:cNvSpPr/>
          <p:nvPr/>
        </p:nvSpPr>
        <p:spPr>
          <a:xfrm>
            <a:off x="8562976" y="5598318"/>
            <a:ext cx="2476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8" name="Rectangle 7"/>
          <p:cNvSpPr/>
          <p:nvPr/>
        </p:nvSpPr>
        <p:spPr>
          <a:xfrm>
            <a:off x="8303419" y="5410200"/>
            <a:ext cx="440531"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Tree>
    <p:extLst>
      <p:ext uri="{BB962C8B-B14F-4D97-AF65-F5344CB8AC3E}">
        <p14:creationId xmlns:p14="http://schemas.microsoft.com/office/powerpoint/2010/main" val="757374523"/>
      </p:ext>
    </p:extLst>
  </p:cSld>
  <p:clrMapOvr>
    <a:masterClrMapping/>
  </p:clrMapOvr>
  <mc:AlternateContent xmlns:mc="http://schemas.openxmlformats.org/markup-compatibility/2006" xmlns:p14="http://schemas.microsoft.com/office/powerpoint/2010/main">
    <mc:Choice Requires="p14">
      <p:transition spd="slow" p14:dur="2000" advTm="66618"/>
    </mc:Choice>
    <mc:Fallback xmlns="">
      <p:transition xmlns:p14="http://schemas.microsoft.com/office/powerpoint/2010/main" spd="slow" advTm="6661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Star Parties and public outreach!</a:t>
            </a:r>
          </a:p>
        </p:txBody>
      </p:sp>
      <p:sp>
        <p:nvSpPr>
          <p:cNvPr id="2" name="TextBox 1"/>
          <p:cNvSpPr txBox="1"/>
          <p:nvPr/>
        </p:nvSpPr>
        <p:spPr>
          <a:xfrm>
            <a:off x="984250" y="1955800"/>
            <a:ext cx="7175500" cy="1200329"/>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None until March.</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57751623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Member’s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astrophotos</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and sketches</a:t>
            </a:r>
          </a:p>
        </p:txBody>
      </p:sp>
    </p:spTree>
    <p:extLst>
      <p:ext uri="{BB962C8B-B14F-4D97-AF65-F5344CB8AC3E}">
        <p14:creationId xmlns:p14="http://schemas.microsoft.com/office/powerpoint/2010/main" val="424357416"/>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 4-Jan-20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01600"/>
            <a:ext cx="6839712" cy="6632448"/>
          </a:xfrm>
          <a:prstGeom prst="rect">
            <a:avLst/>
          </a:prstGeom>
        </p:spPr>
      </p:pic>
      <p:sp>
        <p:nvSpPr>
          <p:cNvPr id="4" name="TextBox 3"/>
          <p:cNvSpPr txBox="1"/>
          <p:nvPr/>
        </p:nvSpPr>
        <p:spPr>
          <a:xfrm>
            <a:off x="0" y="62865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p>
        </p:txBody>
      </p:sp>
    </p:spTree>
    <p:extLst>
      <p:ext uri="{BB962C8B-B14F-4D97-AF65-F5344CB8AC3E}">
        <p14:creationId xmlns:p14="http://schemas.microsoft.com/office/powerpoint/2010/main" val="202550165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865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p>
        </p:txBody>
      </p:sp>
      <p:pic>
        <p:nvPicPr>
          <p:cNvPr id="2" name="Picture 1" descr="Moon 4 days 17% 4-Jan-20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35000"/>
            <a:ext cx="8208264" cy="5583936"/>
          </a:xfrm>
          <a:prstGeom prst="rect">
            <a:avLst/>
          </a:prstGeom>
        </p:spPr>
      </p:pic>
    </p:spTree>
    <p:extLst>
      <p:ext uri="{BB962C8B-B14F-4D97-AF65-F5344CB8AC3E}">
        <p14:creationId xmlns:p14="http://schemas.microsoft.com/office/powerpoint/2010/main" val="44670434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169528</TotalTime>
  <Words>1076</Words>
  <Application>Microsoft Office PowerPoint</Application>
  <PresentationFormat>On-screen Show (4:3)</PresentationFormat>
  <Paragraphs>217</Paragraphs>
  <Slides>52</Slides>
  <Notes>44</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Wayne Baggett</dc:creator>
  <cp:lastModifiedBy>Charles Rimpo</cp:lastModifiedBy>
  <cp:revision>1934</cp:revision>
  <dcterms:created xsi:type="dcterms:W3CDTF">2009-02-07T16:08:21Z</dcterms:created>
  <dcterms:modified xsi:type="dcterms:W3CDTF">2014-01-16T04:55:58Z</dcterms:modified>
</cp:coreProperties>
</file>